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63"/>
  </p:notesMasterIdLst>
  <p:sldIdLst>
    <p:sldId id="289" r:id="rId2"/>
    <p:sldId id="290" r:id="rId3"/>
    <p:sldId id="291" r:id="rId4"/>
    <p:sldId id="292" r:id="rId5"/>
    <p:sldId id="293" r:id="rId6"/>
    <p:sldId id="294" r:id="rId7"/>
    <p:sldId id="295" r:id="rId8"/>
    <p:sldId id="296" r:id="rId9"/>
    <p:sldId id="297" r:id="rId10"/>
    <p:sldId id="298" r:id="rId11"/>
    <p:sldId id="299" r:id="rId12"/>
    <p:sldId id="309" r:id="rId13"/>
    <p:sldId id="310" r:id="rId14"/>
    <p:sldId id="311" r:id="rId15"/>
    <p:sldId id="312" r:id="rId16"/>
    <p:sldId id="313" r:id="rId17"/>
    <p:sldId id="300" r:id="rId18"/>
    <p:sldId id="301" r:id="rId19"/>
    <p:sldId id="302" r:id="rId20"/>
    <p:sldId id="303" r:id="rId21"/>
    <p:sldId id="304" r:id="rId22"/>
    <p:sldId id="305" r:id="rId23"/>
    <p:sldId id="306" r:id="rId24"/>
    <p:sldId id="307" r:id="rId25"/>
    <p:sldId id="308" r:id="rId26"/>
    <p:sldId id="350" r:id="rId27"/>
    <p:sldId id="314" r:id="rId28"/>
    <p:sldId id="315" r:id="rId29"/>
    <p:sldId id="316" r:id="rId30"/>
    <p:sldId id="317" r:id="rId31"/>
    <p:sldId id="318" r:id="rId32"/>
    <p:sldId id="319" r:id="rId33"/>
    <p:sldId id="320" r:id="rId34"/>
    <p:sldId id="321" r:id="rId35"/>
    <p:sldId id="322" r:id="rId36"/>
    <p:sldId id="323" r:id="rId37"/>
    <p:sldId id="324"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orient="horz" pos="688">
          <p15:clr>
            <a:srgbClr val="A4A3A4"/>
          </p15:clr>
        </p15:guide>
        <p15:guide id="3" orient="horz" pos="528" userDrawn="1">
          <p15:clr>
            <a:srgbClr val="A4A3A4"/>
          </p15:clr>
        </p15:guide>
        <p15:guide id="4" pos="336">
          <p15:clr>
            <a:srgbClr val="A4A3A4"/>
          </p15:clr>
        </p15:guide>
        <p15:guide id="5" pos="5952">
          <p15:clr>
            <a:srgbClr val="A4A3A4"/>
          </p15:clr>
        </p15:guide>
        <p15:guide id="6" orient="horz"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595959"/>
    <a:srgbClr val="1F497D"/>
    <a:srgbClr val="4F81BD"/>
    <a:srgbClr val="BFBFBF"/>
    <a:srgbClr val="7F7F7F"/>
    <a:srgbClr val="E9EDF4"/>
    <a:srgbClr val="A6A6A6"/>
    <a:srgbClr val="C25830"/>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15620"/>
    <p:restoredTop sz="99332" autoAdjust="0"/>
  </p:normalViewPr>
  <p:slideViewPr>
    <p:cSldViewPr showGuides="1">
      <p:cViewPr varScale="1">
        <p:scale>
          <a:sx n="74" d="100"/>
          <a:sy n="74" d="100"/>
        </p:scale>
        <p:origin x="1488" y="72"/>
      </p:cViewPr>
      <p:guideLst>
        <p:guide orient="horz" pos="4080"/>
        <p:guide orient="horz" pos="688"/>
        <p:guide orient="horz" pos="528"/>
        <p:guide pos="336"/>
        <p:guide pos="5952"/>
        <p:guide orient="horz"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5E24B7-BB65-4CD5-AF2E-65720B007E4F}" type="datetimeFigureOut">
              <a:rPr lang="en-US" smtClean="0"/>
              <a:pPr/>
              <a:t>19-Nov-16</a:t>
            </a:fld>
            <a:endParaRPr lang="en-US" dirty="0"/>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4F797-D0C9-4CC8-A782-47AF8FE2512F}" type="slidenum">
              <a:rPr lang="en-US" smtClean="0"/>
              <a:pPr/>
              <a:t>‹#›</a:t>
            </a:fld>
            <a:endParaRPr lang="en-US" dirty="0"/>
          </a:p>
        </p:txBody>
      </p:sp>
    </p:spTree>
    <p:extLst>
      <p:ext uri="{BB962C8B-B14F-4D97-AF65-F5344CB8AC3E}">
        <p14:creationId xmlns:p14="http://schemas.microsoft.com/office/powerpoint/2010/main" val="214729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defTabSz="930275">
              <a:defRPr sz="2400">
                <a:solidFill>
                  <a:schemeClr val="tx1"/>
                </a:solidFill>
                <a:latin typeface="Arial" panose="020B0604020202020204" pitchFamily="34" charset="0"/>
              </a:defRPr>
            </a:lvl1pPr>
            <a:lvl2pPr marL="742950" indent="-285750" defTabSz="930275">
              <a:defRPr sz="2400">
                <a:solidFill>
                  <a:schemeClr val="tx1"/>
                </a:solidFill>
                <a:latin typeface="Arial" panose="020B0604020202020204" pitchFamily="34" charset="0"/>
              </a:defRPr>
            </a:lvl2pPr>
            <a:lvl3pPr marL="1143000" indent="-228600" defTabSz="930275">
              <a:defRPr sz="2400">
                <a:solidFill>
                  <a:schemeClr val="tx1"/>
                </a:solidFill>
                <a:latin typeface="Arial" panose="020B0604020202020204" pitchFamily="34" charset="0"/>
              </a:defRPr>
            </a:lvl3pPr>
            <a:lvl4pPr marL="1600200" indent="-228600" defTabSz="930275">
              <a:defRPr sz="2400">
                <a:solidFill>
                  <a:schemeClr val="tx1"/>
                </a:solidFill>
                <a:latin typeface="Arial" panose="020B0604020202020204" pitchFamily="34" charset="0"/>
              </a:defRPr>
            </a:lvl4pPr>
            <a:lvl5pPr marL="2057400" indent="-228600" defTabSz="930275">
              <a:defRPr sz="24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2400">
                <a:solidFill>
                  <a:schemeClr val="tx1"/>
                </a:solidFill>
                <a:latin typeface="Arial" panose="020B0604020202020204" pitchFamily="34" charset="0"/>
              </a:defRPr>
            </a:lvl9pPr>
          </a:lstStyle>
          <a:p>
            <a:fld id="{A4B19838-575A-4D76-92FE-ABD3A06C13CE}" type="slidenum">
              <a:rPr lang="en-US" altLang="en-US" sz="1200" smtClean="0">
                <a:latin typeface="Times New Roman" panose="02020603050405020304" pitchFamily="18" charset="0"/>
              </a:rPr>
              <a:pPr/>
              <a:t>37</a:t>
            </a:fld>
            <a:endParaRPr lang="en-US" altLang="en-US" sz="1200" smtClean="0">
              <a:latin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914400" y="4343400"/>
            <a:ext cx="5029200" cy="4114800"/>
          </a:xfrm>
          <a:noFill/>
        </p:spPr>
        <p:txBody>
          <a:bodyPr/>
          <a:lstStyle/>
          <a:p>
            <a:pPr eaLnBrk="1" hangingPunct="1"/>
            <a:endParaRPr lang="en-US" altLang="en-US" smtClean="0"/>
          </a:p>
        </p:txBody>
      </p:sp>
    </p:spTree>
    <p:extLst>
      <p:ext uri="{BB962C8B-B14F-4D97-AF65-F5344CB8AC3E}">
        <p14:creationId xmlns:p14="http://schemas.microsoft.com/office/powerpoint/2010/main" val="719272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049156" y="3505200"/>
            <a:ext cx="5386944" cy="1524000"/>
          </a:xfrm>
        </p:spPr>
        <p:txBody>
          <a:bodyPr anchor="t">
            <a:normAutofit/>
          </a:bodyPr>
          <a:lstStyle>
            <a:lvl1pPr algn="l">
              <a:defRPr sz="2400" b="1">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4049156" y="3813048"/>
            <a:ext cx="5386944" cy="762000"/>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Rectangle 11"/>
          <p:cNvSpPr/>
          <p:nvPr userDrawn="1"/>
        </p:nvSpPr>
        <p:spPr bwMode="gray">
          <a:xfrm>
            <a:off x="381000" y="6453536"/>
            <a:ext cx="4114799" cy="391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527875" y="1069754"/>
            <a:ext cx="3347256" cy="2094242"/>
          </a:xfrm>
          <a:prstGeom prst="rect">
            <a:avLst/>
          </a:prstGeom>
          <a:noFill/>
        </p:spPr>
      </p:pic>
      <p:grpSp>
        <p:nvGrpSpPr>
          <p:cNvPr id="14" name="Group 4"/>
          <p:cNvGrpSpPr/>
          <p:nvPr userDrawn="1"/>
        </p:nvGrpSpPr>
        <p:grpSpPr bwMode="gray">
          <a:xfrm>
            <a:off x="4105428" y="3048000"/>
            <a:ext cx="5334000" cy="108268"/>
            <a:chOff x="-76200" y="3048000"/>
            <a:chExt cx="4267200" cy="108268"/>
          </a:xfrm>
        </p:grpSpPr>
        <p:cxnSp>
          <p:nvCxnSpPr>
            <p:cNvPr id="16" name="Straight Connector 15"/>
            <p:cNvCxnSpPr/>
            <p:nvPr/>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17997" y="3709792"/>
            <a:ext cx="2454278" cy="566738"/>
          </a:xfrm>
        </p:spPr>
        <p:txBody>
          <a:bodyPr lIns="0" anchor="t">
            <a:normAutofit/>
          </a:bodyPr>
          <a:lstStyle>
            <a:lvl1pPr algn="l">
              <a:defRPr sz="1400" b="0">
                <a:solidFill>
                  <a:schemeClr val="tx1">
                    <a:lumMod val="50000"/>
                    <a:lumOff val="50000"/>
                  </a:schemeClr>
                </a:solidFill>
              </a:defRPr>
            </a:lvl1pPr>
          </a:lstStyle>
          <a:p>
            <a:r>
              <a:rPr lang="en-US" dirty="0" smtClean="0"/>
              <a:t>Click to edit Master title style</a:t>
            </a:r>
            <a:endParaRPr lang="en-US" dirty="0"/>
          </a:p>
        </p:txBody>
      </p:sp>
      <p:grpSp>
        <p:nvGrpSpPr>
          <p:cNvPr id="14" name="Group 13"/>
          <p:cNvGrpSpPr/>
          <p:nvPr userDrawn="1"/>
        </p:nvGrpSpPr>
        <p:grpSpPr bwMode="gray">
          <a:xfrm>
            <a:off x="0" y="3048000"/>
            <a:ext cx="4190999" cy="108268"/>
            <a:chOff x="-76200" y="3048000"/>
            <a:chExt cx="4267200" cy="108268"/>
          </a:xfrm>
        </p:grpSpPr>
        <p:cxnSp>
          <p:nvCxnSpPr>
            <p:cNvPr id="15" name="Straight Connector 14"/>
            <p:cNvCxnSpPr/>
            <p:nvPr userDrawn="1"/>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7" name="Title 1"/>
          <p:cNvSpPr txBox="1">
            <a:spLocks/>
          </p:cNvSpPr>
          <p:nvPr userDrawn="1"/>
        </p:nvSpPr>
        <p:spPr bwMode="gray">
          <a:xfrm>
            <a:off x="4278585" y="2819400"/>
            <a:ext cx="5168900" cy="566738"/>
          </a:xfrm>
          <a:prstGeom prst="rect">
            <a:avLst/>
          </a:prstGeom>
        </p:spPr>
        <p:txBody>
          <a:bodyPr vert="horz" lIns="45720" tIns="45720" rIns="45720" bIns="45720" rtlCol="0" anchor="ctr" anchorCtr="0">
            <a:normAutofit/>
          </a:bodyPr>
          <a:lstStyle>
            <a:lvl1pPr algn="l">
              <a:defRPr sz="2000" b="1"/>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2"/>
                </a:solidFill>
                <a:effectLst/>
                <a:uLnTx/>
                <a:uFillTx/>
                <a:latin typeface="+mj-lt"/>
                <a:ea typeface="+mj-ea"/>
                <a:cs typeface="+mj-cs"/>
              </a:rPr>
              <a:t>Thank you!</a:t>
            </a:r>
          </a:p>
        </p:txBody>
      </p:sp>
      <p:sp>
        <p:nvSpPr>
          <p:cNvPr id="19" name="Title 1"/>
          <p:cNvSpPr txBox="1">
            <a:spLocks/>
          </p:cNvSpPr>
          <p:nvPr userDrawn="1"/>
        </p:nvSpPr>
        <p:spPr bwMode="gray">
          <a:xfrm>
            <a:off x="4273822" y="3352800"/>
            <a:ext cx="5168900" cy="381000"/>
          </a:xfrm>
          <a:prstGeom prst="rect">
            <a:avLst/>
          </a:prstGeom>
        </p:spPr>
        <p:txBody>
          <a:bodyPr vert="horz" lIns="45720" tIns="45720" rIns="45720" bIns="45720" rtlCol="0" anchor="ctr" anchorCtr="0">
            <a:normAutofit/>
          </a:bodyPr>
          <a:lstStyle>
            <a:lvl1pPr algn="l">
              <a:defRPr sz="2000" b="1"/>
            </a:lvl1pPr>
          </a:lstStyle>
          <a:p>
            <a:pPr marL="0" marR="0" lvl="0" indent="0" algn="l" defTabSz="914400" rtl="0" eaLnBrk="1" fontAlgn="auto" latinLnBrk="0" hangingPunct="1">
              <a:lnSpc>
                <a:spcPts val="2200"/>
              </a:lnSpc>
              <a:spcBef>
                <a:spcPct val="0"/>
              </a:spcBef>
              <a:spcAft>
                <a:spcPts val="0"/>
              </a:spcAft>
              <a:buClrTx/>
              <a:buSzTx/>
              <a:buFontTx/>
              <a:buNone/>
              <a:tabLst/>
              <a:defRPr/>
            </a:pPr>
            <a:r>
              <a:rPr kumimoji="0" lang="en-US" sz="1800" b="1" i="1" u="none" strike="noStrike" kern="1200" cap="none" spc="0" normalizeH="0" baseline="0" noProof="0" dirty="0" smtClean="0">
                <a:ln>
                  <a:noFill/>
                </a:ln>
                <a:solidFill>
                  <a:schemeClr val="tx1">
                    <a:lumMod val="50000"/>
                    <a:lumOff val="50000"/>
                  </a:schemeClr>
                </a:solidFill>
                <a:effectLst/>
                <a:uLnTx/>
                <a:uFillTx/>
                <a:latin typeface="+mj-lt"/>
                <a:ea typeface="+mj-ea"/>
                <a:cs typeface="+mj-cs"/>
              </a:rPr>
              <a:t>Contact:</a:t>
            </a:r>
          </a:p>
        </p:txBody>
      </p:sp>
      <p:sp>
        <p:nvSpPr>
          <p:cNvPr id="21" name="Rectangle 20"/>
          <p:cNvSpPr/>
          <p:nvPr userDrawn="1"/>
        </p:nvSpPr>
        <p:spPr bwMode="gray">
          <a:xfrm>
            <a:off x="381001" y="6447534"/>
            <a:ext cx="3840480" cy="397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sp>
        <p:nvSpPr>
          <p:cNvPr id="21" name="Rectangle 20"/>
          <p:cNvSpPr/>
          <p:nvPr userDrawn="1"/>
        </p:nvSpPr>
        <p:spPr bwMode="gray">
          <a:xfrm>
            <a:off x="381000" y="6447534"/>
            <a:ext cx="4267199" cy="397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descr="D:\Pristine Template\Pristine Logo\Logo _Final_12 (png).png"/>
          <p:cNvPicPr>
            <a:picLocks noChangeAspect="1" noChangeArrowheads="1"/>
          </p:cNvPicPr>
          <p:nvPr userDrawn="1"/>
        </p:nvPicPr>
        <p:blipFill>
          <a:blip r:embed="rId2" cstate="print"/>
          <a:srcRect/>
          <a:stretch>
            <a:fillRect/>
          </a:stretch>
        </p:blipFill>
        <p:spPr bwMode="auto">
          <a:xfrm>
            <a:off x="527875" y="1069754"/>
            <a:ext cx="3347256" cy="2094242"/>
          </a:xfrm>
          <a:prstGeom prst="rect">
            <a:avLst/>
          </a:prstGeom>
          <a:noFill/>
        </p:spPr>
      </p:pic>
      <p:grpSp>
        <p:nvGrpSpPr>
          <p:cNvPr id="14" name="Group 4"/>
          <p:cNvGrpSpPr/>
          <p:nvPr userDrawn="1"/>
        </p:nvGrpSpPr>
        <p:grpSpPr bwMode="gray">
          <a:xfrm rot="10800000" flipH="1" flipV="1">
            <a:off x="4318788" y="3048000"/>
            <a:ext cx="5120640" cy="108268"/>
            <a:chOff x="-76200" y="3048000"/>
            <a:chExt cx="4267200" cy="108268"/>
          </a:xfrm>
        </p:grpSpPr>
        <p:cxnSp>
          <p:nvCxnSpPr>
            <p:cNvPr id="18" name="Straight Connector 17"/>
            <p:cNvCxnSpPr/>
            <p:nvPr/>
          </p:nvCxnSpPr>
          <p:spPr bwMode="gray">
            <a:xfrm>
              <a:off x="-76200" y="3048000"/>
              <a:ext cx="4267200" cy="1588"/>
            </a:xfrm>
            <a:prstGeom prst="line">
              <a:avLst/>
            </a:prstGeom>
            <a:ln w="1143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gray">
            <a:xfrm>
              <a:off x="-76200" y="3154680"/>
              <a:ext cx="4267200" cy="15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 name="TextBox 9"/>
          <p:cNvSpPr txBox="1"/>
          <p:nvPr userDrawn="1"/>
        </p:nvSpPr>
        <p:spPr>
          <a:xfrm>
            <a:off x="5700943" y="2362200"/>
            <a:ext cx="2356330" cy="654177"/>
          </a:xfrm>
          <a:prstGeom prst="rect">
            <a:avLst/>
          </a:prstGeom>
          <a:noFill/>
        </p:spPr>
        <p:txBody>
          <a:bodyPr wrap="none" lIns="83969" tIns="41985" rIns="83969" bIns="41985">
            <a:spAutoFit/>
          </a:bodyPr>
          <a:lstStyle/>
          <a:p>
            <a:pPr algn="ctr" eaLnBrk="0" fontAlgn="base" hangingPunct="0">
              <a:spcBef>
                <a:spcPct val="0"/>
              </a:spcBef>
              <a:spcAft>
                <a:spcPct val="0"/>
              </a:spcAft>
              <a:defRPr/>
            </a:pPr>
            <a:r>
              <a:rPr lang="en-US" sz="3700" b="1" dirty="0">
                <a:solidFill>
                  <a:srgbClr val="4F81BD">
                    <a:lumMod val="75000"/>
                  </a:srgbClr>
                </a:solidFill>
              </a:rPr>
              <a:t>Thank </a:t>
            </a:r>
            <a:r>
              <a:rPr lang="en-US" sz="3700" b="1" dirty="0" smtClean="0">
                <a:solidFill>
                  <a:srgbClr val="4F81BD">
                    <a:lumMod val="75000"/>
                  </a:srgbClr>
                </a:solidFill>
              </a:rPr>
              <a:t>You!</a:t>
            </a:r>
            <a:endParaRPr lang="en-IN" sz="3700" b="1" dirty="0">
              <a:solidFill>
                <a:srgbClr val="4F81BD">
                  <a:lumMod val="75000"/>
                </a:srgbClr>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pag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2" name="Group 7"/>
          <p:cNvGrpSpPr/>
          <p:nvPr userDrawn="1"/>
        </p:nvGrpSpPr>
        <p:grpSpPr bwMode="gray">
          <a:xfrm>
            <a:off x="0" y="762000"/>
            <a:ext cx="9906000" cy="60960"/>
            <a:chOff x="0" y="762000"/>
            <a:chExt cx="9906000" cy="60960"/>
          </a:xfrm>
        </p:grpSpPr>
        <p:cxnSp>
          <p:nvCxnSpPr>
            <p:cNvPr id="9" name="Straight Connector 8"/>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5" name="Text Placeholder 14"/>
          <p:cNvSpPr>
            <a:spLocks noGrp="1"/>
          </p:cNvSpPr>
          <p:nvPr>
            <p:ph type="body" sz="quarter" idx="13"/>
          </p:nvPr>
        </p:nvSpPr>
        <p:spPr>
          <a:xfrm>
            <a:off x="1524" y="2994660"/>
            <a:ext cx="9902952" cy="868680"/>
          </a:xfrm>
          <a:solidFill>
            <a:schemeClr val="tx2"/>
          </a:solidFill>
        </p:spPr>
        <p:txBody>
          <a:bodyPr anchor="ctr"/>
          <a:lstStyle>
            <a:lvl1pPr algn="ctr">
              <a:defRPr sz="2200" b="1">
                <a:solidFill>
                  <a:schemeClr val="bg1"/>
                </a:solidFill>
              </a:defRPr>
            </a:lvl1pPr>
            <a:lvl2pPr algn="ctr">
              <a:buClr>
                <a:schemeClr val="bg1"/>
              </a:buClr>
              <a:defRPr sz="1800" b="1">
                <a:solidFill>
                  <a:schemeClr val="bg1"/>
                </a:solidFill>
              </a:defRPr>
            </a:lvl2pPr>
            <a:lvl3pPr algn="ctr">
              <a:buClr>
                <a:schemeClr val="bg1"/>
              </a:buClr>
              <a:defRPr sz="1400" b="1">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ey concept pag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chor="b">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half" idx="2"/>
          </p:nvPr>
        </p:nvSpPr>
        <p:spPr bwMode="gray">
          <a:xfrm>
            <a:off x="533400" y="1092200"/>
            <a:ext cx="8895588" cy="5041900"/>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lang="en-US" sz="1700" kern="1200" dirty="0" smtClean="0">
                <a:solidFill>
                  <a:schemeClr val="tx1"/>
                </a:solidFill>
                <a:latin typeface="+mn-lt"/>
                <a:ea typeface="+mn-ea"/>
                <a:cs typeface="+mn-cs"/>
              </a:defRPr>
            </a:lvl1pPr>
            <a:lvl2pPr marL="400050" marR="0" indent="-400050" algn="l" defTabSz="914400" rtl="0" eaLnBrk="1" fontAlgn="auto" latinLnBrk="0" hangingPunct="1">
              <a:lnSpc>
                <a:spcPct val="100000"/>
              </a:lnSpc>
              <a:spcBef>
                <a:spcPts val="800"/>
              </a:spcBef>
              <a:spcAft>
                <a:spcPts val="900"/>
              </a:spcAft>
              <a:buClr>
                <a:srgbClr val="376092"/>
              </a:buClr>
              <a:buSzTx/>
              <a:buFont typeface="+mj-lt"/>
              <a:buAutoNum type="romanUcPeriod"/>
              <a:tabLst/>
              <a:defRPr lang="en-US" sz="1700" kern="1200" dirty="0" smtClean="0">
                <a:solidFill>
                  <a:schemeClr val="tx1">
                    <a:lumMod val="50000"/>
                    <a:lumOff val="50000"/>
                  </a:schemeClr>
                </a:solidFill>
                <a:latin typeface="+mn-lt"/>
                <a:ea typeface="+mn-ea"/>
                <a:cs typeface="+mn-cs"/>
              </a:defRPr>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25425" marR="0" lvl="1" indent="-225425" algn="l" defTabSz="914400" rtl="0" eaLnBrk="1" fontAlgn="auto" latinLnBrk="0" hangingPunct="1">
              <a:lnSpc>
                <a:spcPct val="100000"/>
              </a:lnSpc>
              <a:spcBef>
                <a:spcPct val="20000"/>
              </a:spcBef>
              <a:spcAft>
                <a:spcPts val="0"/>
              </a:spcAft>
              <a:buClr>
                <a:schemeClr val="tx2"/>
              </a:buClr>
              <a:buSzTx/>
              <a:buFont typeface="Wingdings" pitchFamily="2" charset="2"/>
              <a:buChar char="§"/>
              <a:tabLst/>
              <a:defRPr/>
            </a:pPr>
            <a:r>
              <a:rPr lang="en-US" dirty="0" smtClean="0"/>
              <a:t>Click to edit Master text styles</a:t>
            </a:r>
          </a:p>
        </p:txBody>
      </p:sp>
      <p:sp>
        <p:nvSpPr>
          <p:cNvPr id="8"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1" name="Group 7"/>
          <p:cNvGrpSpPr/>
          <p:nvPr userDrawn="1"/>
        </p:nvGrpSpPr>
        <p:grpSpPr bwMode="gray">
          <a:xfrm>
            <a:off x="0" y="762000"/>
            <a:ext cx="9906000" cy="60960"/>
            <a:chOff x="0" y="762000"/>
            <a:chExt cx="9906000" cy="60960"/>
          </a:xfrm>
        </p:grpSpPr>
        <p:cxnSp>
          <p:nvCxnSpPr>
            <p:cNvPr id="12" name="Straight Connector 11"/>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8" name="Group 7"/>
          <p:cNvGrpSpPr/>
          <p:nvPr userDrawn="1"/>
        </p:nvGrpSpPr>
        <p:grpSpPr bwMode="gray">
          <a:xfrm>
            <a:off x="0" y="762000"/>
            <a:ext cx="9906000" cy="60960"/>
            <a:chOff x="0" y="762000"/>
            <a:chExt cx="9906000" cy="60960"/>
          </a:xfrm>
        </p:grpSpPr>
        <p:cxnSp>
          <p:nvCxnSpPr>
            <p:cNvPr id="9" name="Straight Connector 8"/>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1" name="Title 1"/>
          <p:cNvSpPr>
            <a:spLocks noGrp="1"/>
          </p:cNvSpPr>
          <p:nvPr userDrawn="1">
            <p:ph type="title"/>
          </p:nvPr>
        </p:nvSpPr>
        <p:spPr bwMode="gray">
          <a:xfrm>
            <a:off x="533400" y="64008"/>
            <a:ext cx="8098536" cy="704088"/>
          </a:xfrm>
        </p:spPr>
        <p:txBody>
          <a:bodyPr anchor="b">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14" name="Text Placeholder 13"/>
          <p:cNvSpPr>
            <a:spLocks noGrp="1"/>
          </p:cNvSpPr>
          <p:nvPr userDrawn="1">
            <p:ph type="body" sz="quarter" idx="13"/>
          </p:nvPr>
        </p:nvSpPr>
        <p:spPr bwMode="gray">
          <a:xfrm>
            <a:off x="533400" y="1092200"/>
            <a:ext cx="8890063" cy="5041900"/>
          </a:xfrm>
        </p:spPr>
        <p:txBody>
          <a:bodyPr/>
          <a:lstStyle>
            <a:lvl2pPr>
              <a:spcAft>
                <a:spcPts val="400"/>
              </a:spcAft>
              <a:buClr>
                <a:srgbClr val="1F497D"/>
              </a:buClr>
              <a:defRPr lang="en-US" sz="1700" kern="1200" dirty="0" smtClean="0">
                <a:solidFill>
                  <a:schemeClr val="tx1">
                    <a:lumMod val="50000"/>
                    <a:lumOff val="50000"/>
                  </a:schemeClr>
                </a:solidFill>
                <a:latin typeface="+mn-lt"/>
                <a:ea typeface="+mn-ea"/>
                <a:cs typeface="+mn-cs"/>
              </a:defRPr>
            </a:lvl2pPr>
            <a:lvl3pPr>
              <a:spcBef>
                <a:spcPts val="300"/>
              </a:spcBef>
              <a:buClr>
                <a:srgbClr val="595959"/>
              </a:buClr>
              <a:defRPr lang="en-US" sz="1500" kern="1200" dirty="0" smtClean="0">
                <a:solidFill>
                  <a:schemeClr val="tx1">
                    <a:lumMod val="50000"/>
                    <a:lumOff val="50000"/>
                  </a:schemeClr>
                </a:solidFill>
                <a:latin typeface="+mn-lt"/>
                <a:ea typeface="+mn-ea"/>
                <a:cs typeface="+mn-cs"/>
              </a:defRPr>
            </a:lvl3pPr>
            <a:lvl4pPr>
              <a:spcBef>
                <a:spcPts val="600"/>
              </a:spcBef>
              <a:spcAft>
                <a:spcPts val="300"/>
              </a:spcAft>
              <a:buClr>
                <a:schemeClr val="accent6"/>
              </a:buClr>
              <a:buFont typeface="Arial" pitchFamily="34" charset="0"/>
              <a:buChar char="–"/>
              <a:defRPr lang="en-US" sz="1500" kern="1200" dirty="0" smtClean="0">
                <a:solidFill>
                  <a:schemeClr val="tx1">
                    <a:lumMod val="50000"/>
                    <a:lumOff val="50000"/>
                  </a:schemeClr>
                </a:solidFill>
                <a:latin typeface="+mn-lt"/>
                <a:ea typeface="+mn-ea"/>
                <a:cs typeface="+mn-cs"/>
              </a:defRPr>
            </a:lvl4pPr>
            <a:lvl5pPr>
              <a:spcBef>
                <a:spcPts val="200"/>
              </a:spcBef>
              <a:spcAft>
                <a:spcPts val="200"/>
              </a:spcAft>
              <a:buClr>
                <a:srgbClr val="4F81BD"/>
              </a:buClr>
              <a:defRPr lang="en-US" sz="1300" kern="1200" dirty="0" smtClean="0">
                <a:solidFill>
                  <a:schemeClr val="tx1">
                    <a:lumMod val="50000"/>
                    <a:lumOff val="50000"/>
                  </a:schemeClr>
                </a:solidFill>
                <a:latin typeface="+mn-lt"/>
                <a:ea typeface="+mn-ea"/>
                <a:cs typeface="+mn-cs"/>
              </a:defRPr>
            </a:lvl5pPr>
          </a:lstStyle>
          <a:p>
            <a:pPr marL="225425" lvl="1" indent="-225425" algn="l" defTabSz="914400" rtl="0" eaLnBrk="1" latinLnBrk="0" hangingPunct="1">
              <a:spcBef>
                <a:spcPts val="400"/>
              </a:spcBef>
              <a:spcAft>
                <a:spcPts val="300"/>
              </a:spcAft>
              <a:buClr>
                <a:schemeClr val="tx2"/>
              </a:buClr>
              <a:buFont typeface="Wingdings" pitchFamily="2" charset="2"/>
              <a:buChar char="§"/>
            </a:pPr>
            <a:r>
              <a:rPr lang="en-US" dirty="0" smtClean="0"/>
              <a:t>Click to edit Master text styles</a:t>
            </a:r>
          </a:p>
          <a:p>
            <a:pPr marL="463550" lvl="2" indent="-238125" algn="l" defTabSz="914400" rtl="0" eaLnBrk="1" latinLnBrk="0" hangingPunct="1">
              <a:spcBef>
                <a:spcPts val="600"/>
              </a:spcBef>
              <a:spcAft>
                <a:spcPts val="300"/>
              </a:spcAft>
              <a:buClr>
                <a:schemeClr val="tx1">
                  <a:lumMod val="65000"/>
                  <a:lumOff val="35000"/>
                </a:schemeClr>
              </a:buClr>
              <a:buFont typeface="Calibri" pitchFamily="34" charset="0"/>
              <a:buChar char="•"/>
            </a:pPr>
            <a:r>
              <a:rPr lang="en-US" dirty="0" smtClean="0"/>
              <a:t>Second level</a:t>
            </a:r>
          </a:p>
          <a:p>
            <a:pPr marL="688975" lvl="3" indent="-225425" algn="l" defTabSz="914400" rtl="0" eaLnBrk="1" latinLnBrk="0" hangingPunct="1">
              <a:spcBef>
                <a:spcPts val="200"/>
              </a:spcBef>
              <a:spcAft>
                <a:spcPts val="200"/>
              </a:spcAft>
              <a:buClr>
                <a:schemeClr val="accent6"/>
              </a:buClr>
              <a:buFont typeface="Arial" pitchFamily="34" charset="0"/>
              <a:buChar char="–"/>
            </a:pPr>
            <a:r>
              <a:rPr lang="en-US" dirty="0" smtClean="0"/>
              <a:t>Third level</a:t>
            </a:r>
          </a:p>
          <a:p>
            <a:pPr marL="901700" lvl="4" indent="-212725" algn="l" defTabSz="914400" rtl="0" eaLnBrk="1" latinLnBrk="0" hangingPunct="1">
              <a:spcBef>
                <a:spcPts val="600"/>
              </a:spcBef>
              <a:spcAft>
                <a:spcPts val="300"/>
              </a:spcAft>
              <a:buClr>
                <a:schemeClr val="accent1"/>
              </a:buClr>
              <a:buSzPct val="100000"/>
              <a:buFont typeface="Wingdings" pitchFamily="2" charset="2"/>
              <a:buChar char="§"/>
            </a:pPr>
            <a:r>
              <a:rPr lang="en-US" dirty="0" smtClean="0"/>
              <a:t>Fourth level</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bwMode="gray">
          <a:xfrm>
            <a:off x="533400" y="1092200"/>
            <a:ext cx="8915400" cy="5041900"/>
          </a:xfrm>
        </p:spPr>
        <p:txBody>
          <a:bodyPr/>
          <a:lstStyle>
            <a:lvl3pPr>
              <a:spcBef>
                <a:spcPts val="300"/>
              </a:spcBef>
              <a:spcAft>
                <a:spcPts val="300"/>
              </a:spcAft>
              <a:defRPr/>
            </a:lvl3pPr>
            <a:lvl4pPr>
              <a:spcBef>
                <a:spcPts val="200"/>
              </a:spcBef>
              <a:spcAft>
                <a:spcPts val="200"/>
              </a:spcAft>
              <a:defRPr/>
            </a:lvl4pPr>
            <a:lvl5pPr>
              <a:spcBef>
                <a:spcPts val="200"/>
              </a:spcBef>
              <a:spcAft>
                <a:spcPts val="2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cxnSp>
        <p:nvCxnSpPr>
          <p:cNvPr id="11" name="Straight Connector 10"/>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Tab Slide)">
    <p:spTree>
      <p:nvGrpSpPr>
        <p:cNvPr id="1" name=""/>
        <p:cNvGrpSpPr/>
        <p:nvPr/>
      </p:nvGrpSpPr>
      <p:grpSpPr>
        <a:xfrm>
          <a:off x="0" y="0"/>
          <a:ext cx="0" cy="0"/>
          <a:chOff x="0" y="0"/>
          <a:chExt cx="0" cy="0"/>
        </a:xfrm>
      </p:grpSpPr>
      <p:grpSp>
        <p:nvGrpSpPr>
          <p:cNvPr id="10" name="Group 7"/>
          <p:cNvGrpSpPr/>
          <p:nvPr userDrawn="1"/>
        </p:nvGrpSpPr>
        <p:grpSpPr bwMode="gray">
          <a:xfrm>
            <a:off x="0" y="762000"/>
            <a:ext cx="9906000" cy="60960"/>
            <a:chOff x="0" y="762000"/>
            <a:chExt cx="9906000" cy="60960"/>
          </a:xfrm>
        </p:grpSpPr>
        <p:cxnSp>
          <p:nvCxnSpPr>
            <p:cNvPr id="11" name="Straight Connector 10"/>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9" name="Content Placeholder 8"/>
          <p:cNvSpPr>
            <a:spLocks noGrp="1"/>
          </p:cNvSpPr>
          <p:nvPr>
            <p:ph sz="quarter" idx="10"/>
          </p:nvPr>
        </p:nvSpPr>
        <p:spPr>
          <a:xfrm>
            <a:off x="533400" y="1092200"/>
            <a:ext cx="8915400" cy="5041900"/>
          </a:xfrm>
        </p:spPr>
        <p:txBody>
          <a:bodyPr/>
          <a:lstStyle>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bwMode="gray">
          <a:xfrm>
            <a:off x="533400" y="1092200"/>
            <a:ext cx="4337050" cy="5041900"/>
          </a:xfrm>
        </p:spPr>
        <p:txBody>
          <a:bodyPr/>
          <a:lstStyle>
            <a:lvl1pPr>
              <a:defRPr sz="1700"/>
            </a:lvl1pPr>
            <a:lvl2pPr>
              <a:defRPr sz="1700"/>
            </a:lvl2pPr>
            <a:lvl3pPr>
              <a:defRPr sz="1500"/>
            </a:lvl3pPr>
            <a:lvl4pPr>
              <a:defRPr sz="1500"/>
            </a:lvl4pPr>
            <a:lvl5pPr>
              <a:defRPr sz="13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bwMode="gray">
          <a:xfrm>
            <a:off x="5088834" y="1092200"/>
            <a:ext cx="4334256" cy="5041900"/>
          </a:xfrm>
        </p:spPr>
        <p:txBody>
          <a:bodyPr/>
          <a:lstStyle>
            <a:lvl1pPr>
              <a:defRPr sz="1700"/>
            </a:lvl1pPr>
            <a:lvl2pPr>
              <a:defRPr sz="1700"/>
            </a:lvl2pPr>
            <a:lvl3pPr>
              <a:defRPr sz="1500"/>
            </a:lvl3pPr>
            <a:lvl4pPr>
              <a:defRPr sz="1500"/>
            </a:lvl4pPr>
            <a:lvl5pPr>
              <a:defRPr sz="13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1" name="Group 7"/>
          <p:cNvGrpSpPr/>
          <p:nvPr userDrawn="1"/>
        </p:nvGrpSpPr>
        <p:grpSpPr bwMode="gray">
          <a:xfrm>
            <a:off x="0" y="762000"/>
            <a:ext cx="9906000" cy="60960"/>
            <a:chOff x="0" y="762000"/>
            <a:chExt cx="9906000" cy="60960"/>
          </a:xfrm>
        </p:grpSpPr>
        <p:cxnSp>
          <p:nvCxnSpPr>
            <p:cNvPr id="12" name="Straight Connector 11"/>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4" name="Content Placeholder 3"/>
          <p:cNvSpPr>
            <a:spLocks noGrp="1"/>
          </p:cNvSpPr>
          <p:nvPr>
            <p:ph sz="half" idx="2"/>
          </p:nvPr>
        </p:nvSpPr>
        <p:spPr bwMode="gray">
          <a:xfrm>
            <a:off x="533400" y="1092200"/>
            <a:ext cx="5715000" cy="5041900"/>
          </a:xfrm>
        </p:spPr>
        <p:txBody>
          <a:bodyPr/>
          <a:lstStyle>
            <a:lvl1pPr>
              <a:defRPr sz="1700"/>
            </a:lvl1pPr>
            <a:lvl2pPr>
              <a:defRPr sz="1700"/>
            </a:lvl2pPr>
            <a:lvl3pPr>
              <a:defRPr sz="1500"/>
            </a:lvl3pPr>
            <a:lvl4pPr>
              <a:defRPr sz="1500"/>
            </a:lvl4pPr>
            <a:lvl5pPr>
              <a:defRPr sz="13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bwMode="gray">
          <a:xfrm>
            <a:off x="6400801" y="1092200"/>
            <a:ext cx="3009900" cy="5041900"/>
          </a:xfrm>
        </p:spPr>
        <p:txBody>
          <a:bodyPr/>
          <a:lstStyle>
            <a:lvl1pPr>
              <a:defRPr sz="1700"/>
            </a:lvl1pPr>
            <a:lvl2pPr>
              <a:defRPr sz="1700"/>
            </a:lvl2pPr>
            <a:lvl3pPr>
              <a:defRPr sz="1500"/>
            </a:lvl3pPr>
            <a:lvl4pPr>
              <a:defRPr sz="1500"/>
            </a:lvl4pPr>
            <a:lvl5pPr>
              <a:defRPr sz="13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14" name="Group 7"/>
          <p:cNvGrpSpPr/>
          <p:nvPr userDrawn="1"/>
        </p:nvGrpSpPr>
        <p:grpSpPr bwMode="gray">
          <a:xfrm>
            <a:off x="0" y="762000"/>
            <a:ext cx="9906000" cy="60960"/>
            <a:chOff x="0" y="762000"/>
            <a:chExt cx="9906000" cy="60960"/>
          </a:xfrm>
        </p:grpSpPr>
        <p:cxnSp>
          <p:nvCxnSpPr>
            <p:cNvPr id="15" name="Straight Connector 14"/>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33400" y="64008"/>
            <a:ext cx="8098536" cy="704088"/>
          </a:xfrm>
        </p:spPr>
        <p:txBody>
          <a:bodyPr>
            <a:normAutofit/>
          </a:bodyPr>
          <a:lstStyle>
            <a:lvl1pPr algn="l" defTabSz="914400" rtl="0" eaLnBrk="1" latinLnBrk="0" hangingPunct="1">
              <a:lnSpc>
                <a:spcPts val="2200"/>
              </a:lnSpc>
              <a:spcBef>
                <a:spcPct val="0"/>
              </a:spcBef>
              <a:buNone/>
              <a:defRPr lang="en-US" sz="2200" b="1" kern="1200" dirty="0">
                <a:solidFill>
                  <a:schemeClr val="tx1"/>
                </a:solidFill>
                <a:latin typeface="+mj-lt"/>
                <a:ea typeface="+mj-ea"/>
                <a:cs typeface="+mj-cs"/>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bwMode="gray">
          <a:xfrm>
            <a:off x="9410700" y="6492875"/>
            <a:ext cx="495300" cy="365125"/>
          </a:xfrm>
        </p:spPr>
        <p:txBody>
          <a:bodyPr/>
          <a:lstStyle/>
          <a:p>
            <a:fld id="{5A0614AE-7DA6-4443-9A06-FA7BD7CD666D}" type="slidenum">
              <a:rPr lang="en-US" smtClean="0"/>
              <a:pPr/>
              <a:t>‹#›</a:t>
            </a:fld>
            <a:endParaRPr lang="en-US" dirty="0"/>
          </a:p>
        </p:txBody>
      </p:sp>
      <p:grpSp>
        <p:nvGrpSpPr>
          <p:cNvPr id="9" name="Group 7"/>
          <p:cNvGrpSpPr/>
          <p:nvPr userDrawn="1"/>
        </p:nvGrpSpPr>
        <p:grpSpPr bwMode="gray">
          <a:xfrm>
            <a:off x="0" y="762000"/>
            <a:ext cx="9906000" cy="60960"/>
            <a:chOff x="0" y="762000"/>
            <a:chExt cx="9906000" cy="60960"/>
          </a:xfrm>
        </p:grpSpPr>
        <p:cxnSp>
          <p:nvCxnSpPr>
            <p:cNvPr id="10" name="Straight Connector 9"/>
            <p:cNvCxnSpPr/>
            <p:nvPr userDrawn="1"/>
          </p:nvCxnSpPr>
          <p:spPr bwMode="gray">
            <a:xfrm>
              <a:off x="0" y="762000"/>
              <a:ext cx="9906000" cy="158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bwMode="gray">
            <a:xfrm>
              <a:off x="0" y="821372"/>
              <a:ext cx="9906000" cy="1588"/>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533400" y="62630"/>
            <a:ext cx="8100060" cy="701458"/>
          </a:xfrm>
          <a:prstGeom prst="rect">
            <a:avLst/>
          </a:prstGeom>
        </p:spPr>
        <p:txBody>
          <a:bodyPr vert="horz" lIns="45720" tIns="45720" rIns="4572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533400" y="1092200"/>
            <a:ext cx="8915400" cy="5041900"/>
          </a:xfrm>
          <a:prstGeom prst="rect">
            <a:avLst/>
          </a:prstGeom>
        </p:spPr>
        <p:txBody>
          <a:bodyPr vert="horz" lIns="45720" tIns="45720" rIns="4572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bwMode="gray">
          <a:xfrm>
            <a:off x="9436100" y="6492875"/>
            <a:ext cx="4699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0614AE-7DA6-4443-9A06-FA7BD7CD666D}" type="slidenum">
              <a:rPr lang="en-US" smtClean="0"/>
              <a:pPr/>
              <a:t>‹#›</a:t>
            </a:fld>
            <a:endParaRPr lang="en-US" dirty="0"/>
          </a:p>
        </p:txBody>
      </p:sp>
      <p:cxnSp>
        <p:nvCxnSpPr>
          <p:cNvPr id="10" name="Straight Connector 9"/>
          <p:cNvCxnSpPr/>
          <p:nvPr/>
        </p:nvCxnSpPr>
        <p:spPr bwMode="gray">
          <a:xfrm flipH="1">
            <a:off x="1429544" y="6492875"/>
            <a:ext cx="1588" cy="36576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txBox="1">
            <a:spLocks/>
          </p:cNvSpPr>
          <p:nvPr/>
        </p:nvSpPr>
        <p:spPr bwMode="gray">
          <a:xfrm>
            <a:off x="1511300" y="6493510"/>
            <a:ext cx="3136900" cy="365125"/>
          </a:xfrm>
          <a:prstGeom prst="rect">
            <a:avLst/>
          </a:prstGeom>
        </p:spPr>
        <p:txBody>
          <a:bodyPr vert="horz" lIns="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srgbClr val="595959"/>
                </a:solidFill>
                <a:effectLst/>
                <a:uLnTx/>
                <a:uFillTx/>
                <a:latin typeface="+mn-lt"/>
                <a:ea typeface="+mn-ea"/>
                <a:cs typeface="+mn-cs"/>
              </a:rPr>
              <a:t>For [</a:t>
            </a:r>
            <a:r>
              <a:rPr lang="en-US" b="1" dirty="0" smtClean="0">
                <a:solidFill>
                  <a:schemeClr val="tx1"/>
                </a:solidFill>
              </a:rPr>
              <a:t>Data Visualization</a:t>
            </a:r>
            <a:r>
              <a:rPr kumimoji="0" lang="en-US" sz="1200" b="1" i="0" u="none" strike="noStrike" kern="1200" cap="none" spc="0" normalizeH="0" baseline="0" noProof="0" dirty="0" smtClean="0">
                <a:ln>
                  <a:noFill/>
                </a:ln>
                <a:solidFill>
                  <a:srgbClr val="595959"/>
                </a:solidFill>
                <a:effectLst/>
                <a:uLnTx/>
                <a:uFillTx/>
                <a:latin typeface="+mn-lt"/>
                <a:ea typeface="+mn-ea"/>
                <a:cs typeface="+mn-cs"/>
              </a:rPr>
              <a:t>]</a:t>
            </a:r>
            <a:endParaRPr kumimoji="0" lang="en-US" sz="1200" b="1" i="0" u="none" strike="noStrike" kern="1200" cap="none" spc="0" normalizeH="0" baseline="0" noProof="0" dirty="0">
              <a:ln>
                <a:noFill/>
              </a:ln>
              <a:solidFill>
                <a:srgbClr val="595959"/>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6" r:id="rId3"/>
    <p:sldLayoutId id="2147483655" r:id="rId4"/>
    <p:sldLayoutId id="2147483650" r:id="rId5"/>
    <p:sldLayoutId id="2147483651" r:id="rId6"/>
    <p:sldLayoutId id="2147483652" r:id="rId7"/>
    <p:sldLayoutId id="2147483653" r:id="rId8"/>
    <p:sldLayoutId id="2147483654" r:id="rId9"/>
    <p:sldLayoutId id="2147483657" r:id="rId10"/>
    <p:sldLayoutId id="2147483661" r:id="rId11"/>
  </p:sldLayoutIdLst>
  <p:timing>
    <p:tnLst>
      <p:par>
        <p:cTn id="1" dur="indefinite" restart="never" nodeType="tmRoot"/>
      </p:par>
    </p:tnLst>
  </p:timing>
  <p:hf hdr="0" dt="0"/>
  <p:txStyles>
    <p:titleStyle>
      <a:lvl1pPr algn="l" defTabSz="914400" rtl="0" eaLnBrk="1" latinLnBrk="0" hangingPunct="1">
        <a:lnSpc>
          <a:spcPts val="2200"/>
        </a:lnSpc>
        <a:spcBef>
          <a:spcPct val="0"/>
        </a:spcBef>
        <a:buNone/>
        <a:defRPr sz="2200" b="1" kern="1200">
          <a:solidFill>
            <a:schemeClr val="tx1"/>
          </a:solidFill>
          <a:latin typeface="+mj-lt"/>
          <a:ea typeface="+mj-ea"/>
          <a:cs typeface="+mj-cs"/>
        </a:defRPr>
      </a:lvl1pPr>
    </p:titleStyle>
    <p:bodyStyle>
      <a:lvl1pPr marL="0" indent="0" algn="l" defTabSz="914400" rtl="0" eaLnBrk="1" latinLnBrk="0" hangingPunct="1">
        <a:spcBef>
          <a:spcPts val="800"/>
        </a:spcBef>
        <a:spcAft>
          <a:spcPts val="900"/>
        </a:spcAft>
        <a:buFont typeface="Arial" pitchFamily="34" charset="0"/>
        <a:buNone/>
        <a:defRPr sz="1700" kern="1200">
          <a:solidFill>
            <a:schemeClr val="tx1"/>
          </a:solidFill>
          <a:latin typeface="+mn-lt"/>
          <a:ea typeface="+mn-ea"/>
          <a:cs typeface="+mn-cs"/>
        </a:defRPr>
      </a:lvl1pPr>
      <a:lvl2pPr marL="225425" indent="-225425" algn="l" defTabSz="914400" rtl="0" eaLnBrk="1" latinLnBrk="0" hangingPunct="1">
        <a:spcBef>
          <a:spcPts val="400"/>
        </a:spcBef>
        <a:spcAft>
          <a:spcPts val="400"/>
        </a:spcAft>
        <a:buClr>
          <a:srgbClr val="1F497D"/>
        </a:buClr>
        <a:buFont typeface="Wingdings" pitchFamily="2" charset="2"/>
        <a:buChar char="§"/>
        <a:defRPr sz="1700" kern="1200">
          <a:solidFill>
            <a:schemeClr val="tx1"/>
          </a:solidFill>
          <a:latin typeface="+mn-lt"/>
          <a:ea typeface="+mn-ea"/>
          <a:cs typeface="+mn-cs"/>
        </a:defRPr>
      </a:lvl2pPr>
      <a:lvl3pPr marL="463550" indent="-238125" algn="l" defTabSz="914400" rtl="0" eaLnBrk="1" latinLnBrk="0" hangingPunct="1">
        <a:spcBef>
          <a:spcPts val="300"/>
        </a:spcBef>
        <a:spcAft>
          <a:spcPts val="300"/>
        </a:spcAft>
        <a:buClr>
          <a:srgbClr val="595959"/>
        </a:buClr>
        <a:buFont typeface="Calibri" pitchFamily="34" charset="0"/>
        <a:buChar char="•"/>
        <a:defRPr sz="1500" kern="1200">
          <a:solidFill>
            <a:schemeClr val="tx1"/>
          </a:solidFill>
          <a:latin typeface="+mn-lt"/>
          <a:ea typeface="+mn-ea"/>
          <a:cs typeface="+mn-cs"/>
        </a:defRPr>
      </a:lvl3pPr>
      <a:lvl4pPr marL="688975" indent="-225425" algn="l" defTabSz="914400" rtl="0" eaLnBrk="1" latinLnBrk="0" hangingPunct="1">
        <a:spcBef>
          <a:spcPts val="200"/>
        </a:spcBef>
        <a:spcAft>
          <a:spcPts val="200"/>
        </a:spcAft>
        <a:buClr>
          <a:schemeClr val="accent6"/>
        </a:buClr>
        <a:buFont typeface="Arial" pitchFamily="34" charset="0"/>
        <a:buChar char="–"/>
        <a:defRPr sz="1500" kern="1200">
          <a:solidFill>
            <a:schemeClr val="tx1"/>
          </a:solidFill>
          <a:latin typeface="+mn-lt"/>
          <a:ea typeface="+mn-ea"/>
          <a:cs typeface="+mn-cs"/>
        </a:defRPr>
      </a:lvl4pPr>
      <a:lvl5pPr marL="901700" indent="-212725" algn="l" defTabSz="914400" rtl="0" eaLnBrk="1" latinLnBrk="0" hangingPunct="1">
        <a:spcBef>
          <a:spcPts val="200"/>
        </a:spcBef>
        <a:spcAft>
          <a:spcPts val="200"/>
        </a:spcAft>
        <a:buClr>
          <a:srgbClr val="4F81BD"/>
        </a:buClr>
        <a:buSzPct val="100000"/>
        <a:buFont typeface="Wingdings" pitchFamily="2" charset="2"/>
        <a:buChar char="§"/>
        <a:defRPr sz="13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5.png"/><Relationship Id="rId21" Type="http://schemas.openxmlformats.org/officeDocument/2006/relationships/image" Target="../media/image41.pn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1.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27.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6.jpe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hyperlink" Target="http://cs.stanford.edu/" TargetMode="External"/><Relationship Id="rId9" Type="http://schemas.openxmlformats.org/officeDocument/2006/relationships/hyperlink" Target="http://www.pixar.com/index.html" TargetMode="External"/><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0</a:t>
            </a:fld>
            <a:endParaRPr lang="en-US" dirty="0"/>
          </a:p>
        </p:txBody>
      </p:sp>
      <p:sp>
        <p:nvSpPr>
          <p:cNvPr id="3" name="Text Placeholder 2"/>
          <p:cNvSpPr>
            <a:spLocks noGrp="1"/>
          </p:cNvSpPr>
          <p:nvPr>
            <p:ph type="body" sz="quarter" idx="13"/>
          </p:nvPr>
        </p:nvSpPr>
        <p:spPr/>
        <p:txBody>
          <a:bodyPr/>
          <a:lstStyle/>
          <a:p>
            <a:r>
              <a:rPr lang="en-US" dirty="0" smtClean="0"/>
              <a:t>Let’s </a:t>
            </a:r>
            <a:r>
              <a:rPr lang="en-US" dirty="0"/>
              <a:t>start </a:t>
            </a:r>
            <a:r>
              <a:rPr lang="en-US" dirty="0" smtClean="0"/>
              <a:t>with a </a:t>
            </a:r>
            <a:r>
              <a:rPr lang="en-US" dirty="0"/>
              <a:t>small visual puzzle</a:t>
            </a:r>
          </a:p>
        </p:txBody>
      </p:sp>
    </p:spTree>
    <p:extLst>
      <p:ext uri="{BB962C8B-B14F-4D97-AF65-F5344CB8AC3E}">
        <p14:creationId xmlns:p14="http://schemas.microsoft.com/office/powerpoint/2010/main" val="42864794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data </a:t>
            </a:r>
            <a:r>
              <a:rPr lang="en-US" dirty="0" smtClean="0"/>
              <a:t>visualization?</a:t>
            </a:r>
            <a:endParaRPr lang="en-US" dirty="0"/>
          </a:p>
        </p:txBody>
      </p:sp>
      <p:sp>
        <p:nvSpPr>
          <p:cNvPr id="3" name="Content Placeholder 2"/>
          <p:cNvSpPr>
            <a:spLocks noGrp="1"/>
          </p:cNvSpPr>
          <p:nvPr>
            <p:ph idx="1"/>
          </p:nvPr>
        </p:nvSpPr>
        <p:spPr>
          <a:xfrm>
            <a:off x="533400" y="1092200"/>
            <a:ext cx="8915400" cy="5384800"/>
          </a:xfrm>
        </p:spPr>
        <p:txBody>
          <a:bodyPr/>
          <a:lstStyle/>
          <a:p>
            <a:pPr lvl="1"/>
            <a:r>
              <a:rPr lang="en-US" dirty="0"/>
              <a:t>Human visual cortex dominates our perception</a:t>
            </a:r>
          </a:p>
          <a:p>
            <a:pPr lvl="1"/>
            <a:endParaRPr lang="en-US" dirty="0"/>
          </a:p>
          <a:p>
            <a:pPr lvl="1"/>
            <a:r>
              <a:rPr lang="en-US" dirty="0"/>
              <a:t>Accelerates the identification of hidden patterns in data</a:t>
            </a:r>
          </a:p>
          <a:p>
            <a:pPr lvl="2"/>
            <a:r>
              <a:rPr lang="en-US" dirty="0"/>
              <a:t>“A picture is worth a thousand words”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9</a:t>
            </a:fld>
            <a:endParaRPr lang="en-US" dirty="0"/>
          </a:p>
        </p:txBody>
      </p:sp>
      <p:pic>
        <p:nvPicPr>
          <p:cNvPr id="5" name="Picture 1" descr="C:\Users\Administrator\Desktop\Brai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675" y="2393363"/>
            <a:ext cx="3830225" cy="38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6823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it important?</a:t>
            </a:r>
          </a:p>
        </p:txBody>
      </p:sp>
      <p:sp>
        <p:nvSpPr>
          <p:cNvPr id="3" name="Content Placeholder 2"/>
          <p:cNvSpPr>
            <a:spLocks noGrp="1"/>
          </p:cNvSpPr>
          <p:nvPr>
            <p:ph idx="1"/>
          </p:nvPr>
        </p:nvSpPr>
        <p:spPr/>
        <p:txBody>
          <a:bodyPr/>
          <a:lstStyle/>
          <a:p>
            <a:pPr lvl="1"/>
            <a:r>
              <a:rPr lang="en-US" dirty="0"/>
              <a:t>Human beings are tremendously influenced by sensory perceptions…</a:t>
            </a:r>
          </a:p>
          <a:p>
            <a:pPr lvl="1"/>
            <a:r>
              <a:rPr lang="en-US" dirty="0"/>
              <a:t>The way that we learn, grow, understand, and adapt is based on our ability to view, perceive, and conceptualize thoughts and ideas…</a:t>
            </a:r>
          </a:p>
          <a:p>
            <a:pPr lvl="1"/>
            <a:r>
              <a:rPr lang="en-US" dirty="0"/>
              <a:t>The power to visualize and graphically represent results, ideas, solutions, and problems in multiple dimensions, as well as to manipulate data and virtually collaborate with others, is the next big revolution in technology.</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10</a:t>
            </a:fld>
            <a:endParaRPr lang="en-US" dirty="0"/>
          </a:p>
        </p:txBody>
      </p:sp>
    </p:spTree>
    <p:extLst>
      <p:ext uri="{BB962C8B-B14F-4D97-AF65-F5344CB8AC3E}">
        <p14:creationId xmlns:p14="http://schemas.microsoft.com/office/powerpoint/2010/main" val="1496411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Anscombe’s</a:t>
            </a:r>
            <a:r>
              <a:rPr lang="en-US" dirty="0"/>
              <a:t> </a:t>
            </a:r>
            <a:r>
              <a:rPr lang="en-US" dirty="0" smtClean="0"/>
              <a:t>Quartet</a:t>
            </a:r>
            <a:endParaRPr lang="en-US" dirty="0"/>
          </a:p>
        </p:txBody>
      </p:sp>
      <p:sp>
        <p:nvSpPr>
          <p:cNvPr id="3" name="Content Placeholder 2"/>
          <p:cNvSpPr>
            <a:spLocks noGrp="1"/>
          </p:cNvSpPr>
          <p:nvPr>
            <p:ph idx="1"/>
          </p:nvPr>
        </p:nvSpPr>
        <p:spPr>
          <a:xfrm>
            <a:off x="533400" y="4800599"/>
            <a:ext cx="8915400" cy="1562100"/>
          </a:xfrm>
        </p:spPr>
        <p:txBody>
          <a:bodyPr>
            <a:normAutofit lnSpcReduction="10000"/>
          </a:bodyPr>
          <a:lstStyle/>
          <a:p>
            <a:pPr lvl="1"/>
            <a:r>
              <a:rPr lang="en-US" dirty="0"/>
              <a:t>This </a:t>
            </a:r>
            <a:r>
              <a:rPr lang="en-US" dirty="0" smtClean="0"/>
              <a:t>graphic is </a:t>
            </a:r>
            <a:r>
              <a:rPr lang="en-US" dirty="0"/>
              <a:t>from the statistician FJ </a:t>
            </a:r>
            <a:r>
              <a:rPr lang="en-US" dirty="0" err="1"/>
              <a:t>Anscombe</a:t>
            </a:r>
            <a:r>
              <a:rPr lang="en-US" dirty="0"/>
              <a:t> to demonstrate why it is important to graph data before analyzing it. </a:t>
            </a:r>
          </a:p>
          <a:p>
            <a:pPr lvl="1"/>
            <a:r>
              <a:rPr lang="en-US" dirty="0" smtClean="0"/>
              <a:t>The </a:t>
            </a:r>
            <a:r>
              <a:rPr lang="en-US" dirty="0"/>
              <a:t>quartet consists of four sets of data that have identical simple statistical properties.  </a:t>
            </a:r>
          </a:p>
          <a:p>
            <a:pPr lvl="1"/>
            <a:r>
              <a:rPr lang="en-US" dirty="0" smtClean="0"/>
              <a:t>They </a:t>
            </a:r>
            <a:r>
              <a:rPr lang="en-US" dirty="0"/>
              <a:t>are, however, very different when graphed. The key take-away here is that graphics do not simply represent the data in visual form, they reveal what the data means.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11</a:t>
            </a:fld>
            <a:endParaRPr lang="en-US" dirty="0"/>
          </a:p>
        </p:txBody>
      </p:sp>
      <p:grpSp>
        <p:nvGrpSpPr>
          <p:cNvPr id="8" name="Group 7"/>
          <p:cNvGrpSpPr/>
          <p:nvPr/>
        </p:nvGrpSpPr>
        <p:grpSpPr>
          <a:xfrm>
            <a:off x="882777" y="1109664"/>
            <a:ext cx="8140446" cy="3457575"/>
            <a:chOff x="762000" y="1109664"/>
            <a:chExt cx="8140446" cy="3457575"/>
          </a:xfrm>
        </p:grpSpPr>
        <p:pic>
          <p:nvPicPr>
            <p:cNvPr id="5" name="Picture 2" descr="C:\Users\Karen\Desktop\Karen\Graphical Excellence\Anscombe's Quartet.jpg"/>
            <p:cNvPicPr>
              <a:picLocks noChangeAspect="1" noChangeArrowheads="1"/>
            </p:cNvPicPr>
            <p:nvPr/>
          </p:nvPicPr>
          <p:blipFill rotWithShape="1">
            <a:blip r:embed="rId2">
              <a:extLst>
                <a:ext uri="{28A0092B-C50C-407E-A947-70E740481C1C}">
                  <a14:useLocalDpi xmlns:a14="http://schemas.microsoft.com/office/drawing/2010/main" val="0"/>
                </a:ext>
              </a:extLst>
            </a:blip>
            <a:srcRect l="2011" r="1695" b="2068"/>
            <a:stretch/>
          </p:blipFill>
          <p:spPr bwMode="auto">
            <a:xfrm>
              <a:off x="762000" y="1122527"/>
              <a:ext cx="3428999" cy="3444712"/>
            </a:xfrm>
            <a:prstGeom prst="rect">
              <a:avLst/>
            </a:prstGeom>
            <a:ln/>
          </p:spPr>
          <p:style>
            <a:lnRef idx="2">
              <a:schemeClr val="accent1"/>
            </a:lnRef>
            <a:fillRef idx="1">
              <a:schemeClr val="lt1"/>
            </a:fillRef>
            <a:effectRef idx="0">
              <a:schemeClr val="accent1"/>
            </a:effectRef>
            <a:fontRef idx="minor">
              <a:schemeClr val="dk1"/>
            </a:fontRef>
          </p:style>
        </p:pic>
        <p:pic>
          <p:nvPicPr>
            <p:cNvPr id="6" name="Picture 3" descr="C:\Users\Karen\Desktop\Karen\Graphical Excellence\Anscombe's Quartet Graphically Display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154" y="1109664"/>
              <a:ext cx="4241292" cy="3457575"/>
            </a:xfrm>
            <a:prstGeom prst="rect">
              <a:avLst/>
            </a:prstGeom>
            <a:ln/>
          </p:spPr>
          <p:style>
            <a:lnRef idx="2">
              <a:schemeClr val="accent1"/>
            </a:lnRef>
            <a:fillRef idx="1">
              <a:schemeClr val="lt1"/>
            </a:fillRef>
            <a:effectRef idx="0">
              <a:schemeClr val="accent1"/>
            </a:effectRef>
            <a:fontRef idx="minor">
              <a:schemeClr val="dk1"/>
            </a:fontRef>
          </p:style>
        </p:pic>
      </p:grpSp>
    </p:spTree>
    <p:extLst>
      <p:ext uri="{BB962C8B-B14F-4D97-AF65-F5344CB8AC3E}">
        <p14:creationId xmlns:p14="http://schemas.microsoft.com/office/powerpoint/2010/main" val="34920178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Visualization?</a:t>
            </a:r>
          </a:p>
        </p:txBody>
      </p:sp>
      <p:sp>
        <p:nvSpPr>
          <p:cNvPr id="3" name="Content Placeholder 2"/>
          <p:cNvSpPr>
            <a:spLocks noGrp="1"/>
          </p:cNvSpPr>
          <p:nvPr>
            <p:ph idx="1"/>
          </p:nvPr>
        </p:nvSpPr>
        <p:spPr/>
        <p:txBody>
          <a:bodyPr/>
          <a:lstStyle/>
          <a:p>
            <a:pPr lvl="1"/>
            <a:r>
              <a:rPr lang="en-US" dirty="0"/>
              <a:t>“...to convey information through </a:t>
            </a:r>
            <a:r>
              <a:rPr lang="en-US" dirty="0" smtClean="0"/>
              <a:t>visual representations</a:t>
            </a:r>
            <a:r>
              <a:rPr lang="en-US" dirty="0"/>
              <a:t>.”</a:t>
            </a:r>
          </a:p>
          <a:p>
            <a:pPr lvl="1"/>
            <a:endParaRPr lang="en-US" dirty="0"/>
          </a:p>
          <a:p>
            <a:pPr lvl="1"/>
            <a:r>
              <a:rPr lang="en-US" dirty="0"/>
              <a:t>“...produces (interactive) visual representations of abstract data to reinforce human cognition; thus enabling the viewer to gain knowledge about the internal structure of the data and causal relationships in it.”</a:t>
            </a:r>
          </a:p>
          <a:p>
            <a:pPr lvl="1"/>
            <a:endParaRPr lang="en-US" dirty="0"/>
          </a:p>
          <a:p>
            <a:pPr lvl="1"/>
            <a:r>
              <a:rPr lang="en-US" dirty="0"/>
              <a:t>“…involve detection, measurement, and comparison, and is enhanced via interactive techniques and providing the information from multiple views and with multiple techniques</a:t>
            </a:r>
            <a:r>
              <a:rPr lang="en-US" dirty="0" smtClean="0"/>
              <a: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12</a:t>
            </a:fld>
            <a:endParaRPr lang="en-US" dirty="0"/>
          </a:p>
        </p:txBody>
      </p:sp>
    </p:spTree>
    <p:extLst>
      <p:ext uri="{BB962C8B-B14F-4D97-AF65-F5344CB8AC3E}">
        <p14:creationId xmlns:p14="http://schemas.microsoft.com/office/powerpoint/2010/main" val="4136596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Goals</a:t>
            </a:r>
          </a:p>
        </p:txBody>
      </p:sp>
      <p:sp>
        <p:nvSpPr>
          <p:cNvPr id="3" name="Content Placeholder 2"/>
          <p:cNvSpPr>
            <a:spLocks noGrp="1"/>
          </p:cNvSpPr>
          <p:nvPr>
            <p:ph idx="1"/>
          </p:nvPr>
        </p:nvSpPr>
        <p:spPr/>
        <p:txBody>
          <a:bodyPr/>
          <a:lstStyle/>
          <a:p>
            <a:pPr lvl="1"/>
            <a:r>
              <a:rPr lang="en-US" dirty="0"/>
              <a:t>Answer questions (or discover them)</a:t>
            </a:r>
          </a:p>
          <a:p>
            <a:pPr lvl="1"/>
            <a:r>
              <a:rPr lang="en-US" dirty="0"/>
              <a:t>Make decisions</a:t>
            </a:r>
          </a:p>
          <a:p>
            <a:pPr lvl="1"/>
            <a:r>
              <a:rPr lang="en-US" dirty="0"/>
              <a:t>See data in context</a:t>
            </a:r>
          </a:p>
          <a:p>
            <a:pPr lvl="1"/>
            <a:r>
              <a:rPr lang="en-US" dirty="0"/>
              <a:t>Support graphical calculation</a:t>
            </a:r>
          </a:p>
          <a:p>
            <a:pPr lvl="1"/>
            <a:r>
              <a:rPr lang="en-US" dirty="0"/>
              <a:t>Find patterns</a:t>
            </a:r>
          </a:p>
          <a:p>
            <a:pPr lvl="1"/>
            <a:r>
              <a:rPr lang="en-US" dirty="0"/>
              <a:t>Present argument or tell a story</a:t>
            </a:r>
          </a:p>
          <a:p>
            <a:pPr lvl="1"/>
            <a:r>
              <a:rPr lang="en-US" dirty="0"/>
              <a:t>Inspire</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13</a:t>
            </a:fld>
            <a:endParaRPr lang="en-US" dirty="0"/>
          </a:p>
        </p:txBody>
      </p:sp>
    </p:spTree>
    <p:extLst>
      <p:ext uri="{BB962C8B-B14F-4D97-AF65-F5344CB8AC3E}">
        <p14:creationId xmlns:p14="http://schemas.microsoft.com/office/powerpoint/2010/main" val="2884886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Functions of Visualization</a:t>
            </a:r>
          </a:p>
        </p:txBody>
      </p:sp>
      <p:sp>
        <p:nvSpPr>
          <p:cNvPr id="3" name="Content Placeholder 2"/>
          <p:cNvSpPr>
            <a:spLocks noGrp="1"/>
          </p:cNvSpPr>
          <p:nvPr>
            <p:ph idx="1"/>
          </p:nvPr>
        </p:nvSpPr>
        <p:spPr/>
        <p:txBody>
          <a:bodyPr/>
          <a:lstStyle/>
          <a:p>
            <a:pPr lvl="1"/>
            <a:r>
              <a:rPr lang="en-US" b="1" dirty="0"/>
              <a:t>Record: </a:t>
            </a:r>
            <a:r>
              <a:rPr lang="en-US" dirty="0"/>
              <a:t>store information</a:t>
            </a:r>
          </a:p>
          <a:p>
            <a:pPr lvl="1"/>
            <a:r>
              <a:rPr lang="en-US" b="1" dirty="0"/>
              <a:t>Analyze: </a:t>
            </a:r>
            <a:r>
              <a:rPr lang="en-US" dirty="0"/>
              <a:t>support reasoning about information</a:t>
            </a:r>
          </a:p>
          <a:p>
            <a:pPr lvl="1"/>
            <a:r>
              <a:rPr lang="en-US" b="1" dirty="0"/>
              <a:t>Communicate: </a:t>
            </a:r>
            <a:r>
              <a:rPr lang="en-US" dirty="0"/>
              <a:t>convey information to others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14</a:t>
            </a:fld>
            <a:endParaRPr lang="en-US" dirty="0"/>
          </a:p>
        </p:txBody>
      </p:sp>
    </p:spTree>
    <p:extLst>
      <p:ext uri="{BB962C8B-B14F-4D97-AF65-F5344CB8AC3E}">
        <p14:creationId xmlns:p14="http://schemas.microsoft.com/office/powerpoint/2010/main" val="13215143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a:t>
            </a:r>
            <a:r>
              <a:rPr lang="en-US" dirty="0"/>
              <a:t>of Data Visualization</a:t>
            </a:r>
          </a:p>
        </p:txBody>
      </p:sp>
      <p:sp>
        <p:nvSpPr>
          <p:cNvPr id="3" name="Content Placeholder 2"/>
          <p:cNvSpPr>
            <a:spLocks noGrp="1"/>
          </p:cNvSpPr>
          <p:nvPr>
            <p:ph idx="1"/>
          </p:nvPr>
        </p:nvSpPr>
        <p:spPr/>
        <p:txBody>
          <a:bodyPr/>
          <a:lstStyle/>
          <a:p>
            <a:pPr lvl="1"/>
            <a:r>
              <a:rPr lang="en-US" dirty="0"/>
              <a:t>Two basic types:</a:t>
            </a:r>
          </a:p>
          <a:p>
            <a:pPr lvl="2"/>
            <a:r>
              <a:rPr lang="en-US" b="1" dirty="0"/>
              <a:t>Exploration: </a:t>
            </a:r>
            <a:r>
              <a:rPr lang="en-US" dirty="0"/>
              <a:t>find a story the data is telling you</a:t>
            </a:r>
          </a:p>
          <a:p>
            <a:pPr lvl="2"/>
            <a:r>
              <a:rPr lang="en-US" b="1" dirty="0"/>
              <a:t>Explanation:</a:t>
            </a:r>
            <a:r>
              <a:rPr lang="en-US" dirty="0"/>
              <a:t> tell a  story to an </a:t>
            </a:r>
            <a:r>
              <a:rPr lang="en-US" dirty="0" smtClean="0"/>
              <a:t>audience</a:t>
            </a:r>
          </a:p>
          <a:p>
            <a:pPr lvl="2"/>
            <a:endParaRPr lang="en-US" dirty="0"/>
          </a:p>
          <a:p>
            <a:pPr lvl="1"/>
            <a:r>
              <a:rPr lang="en-US" dirty="0" smtClean="0"/>
              <a:t>Represents </a:t>
            </a:r>
            <a:r>
              <a:rPr lang="en-US" dirty="0"/>
              <a:t>large quantities of data coherently and efficiently </a:t>
            </a:r>
          </a:p>
          <a:p>
            <a:pPr lvl="1"/>
            <a:r>
              <a:rPr lang="en-US" dirty="0" smtClean="0"/>
              <a:t>Helps </a:t>
            </a:r>
            <a:r>
              <a:rPr lang="en-US" dirty="0"/>
              <a:t>the user to discern relationships in the data</a:t>
            </a:r>
          </a:p>
          <a:p>
            <a:pPr lvl="1"/>
            <a:r>
              <a:rPr lang="en-US" dirty="0"/>
              <a:t>Does not distort what data has to say</a:t>
            </a:r>
          </a:p>
          <a:p>
            <a:pPr lvl="1"/>
            <a:r>
              <a:rPr lang="en-US" dirty="0"/>
              <a:t>Takes into account your audience’s expectations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15</a:t>
            </a:fld>
            <a:endParaRPr lang="en-US" dirty="0"/>
          </a:p>
        </p:txBody>
      </p:sp>
    </p:spTree>
    <p:extLst>
      <p:ext uri="{BB962C8B-B14F-4D97-AF65-F5344CB8AC3E}">
        <p14:creationId xmlns:p14="http://schemas.microsoft.com/office/powerpoint/2010/main" val="1905218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16</a:t>
            </a:fld>
            <a:endParaRPr lang="en-US" dirty="0"/>
          </a:p>
        </p:txBody>
      </p:sp>
      <p:sp>
        <p:nvSpPr>
          <p:cNvPr id="3" name="Text Placeholder 2"/>
          <p:cNvSpPr>
            <a:spLocks noGrp="1"/>
          </p:cNvSpPr>
          <p:nvPr>
            <p:ph type="body" sz="quarter" idx="13"/>
          </p:nvPr>
        </p:nvSpPr>
        <p:spPr/>
        <p:txBody>
          <a:bodyPr/>
          <a:lstStyle/>
          <a:p>
            <a:r>
              <a:rPr lang="en-US" dirty="0"/>
              <a:t>Types of visualizations</a:t>
            </a:r>
          </a:p>
        </p:txBody>
      </p:sp>
    </p:spTree>
    <p:extLst>
      <p:ext uri="{BB962C8B-B14F-4D97-AF65-F5344CB8AC3E}">
        <p14:creationId xmlns:p14="http://schemas.microsoft.com/office/powerpoint/2010/main" val="2476004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17</a:t>
            </a:fld>
            <a:endParaRPr lang="en-US" dirty="0"/>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271" y="1135511"/>
            <a:ext cx="8736140" cy="4808089"/>
          </a:xfrm>
          <a:prstGeom prst="rect">
            <a:avLst/>
          </a:prstGeom>
          <a:ln/>
        </p:spPr>
        <p:style>
          <a:lnRef idx="2">
            <a:schemeClr val="accent1"/>
          </a:lnRef>
          <a:fillRef idx="1">
            <a:schemeClr val="lt1"/>
          </a:fillRef>
          <a:effectRef idx="0">
            <a:schemeClr val="accent1"/>
          </a:effectRef>
          <a:fontRef idx="minor">
            <a:schemeClr val="dk1"/>
          </a:fontRef>
        </p:style>
      </p:pic>
      <p:sp>
        <p:nvSpPr>
          <p:cNvPr id="7" name="TextBox 6"/>
          <p:cNvSpPr txBox="1"/>
          <p:nvPr/>
        </p:nvSpPr>
        <p:spPr>
          <a:xfrm>
            <a:off x="1905000" y="6113929"/>
            <a:ext cx="609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Sample bar chart from Excel</a:t>
            </a:r>
          </a:p>
        </p:txBody>
      </p:sp>
    </p:spTree>
    <p:extLst>
      <p:ext uri="{BB962C8B-B14F-4D97-AF65-F5344CB8AC3E}">
        <p14:creationId xmlns:p14="http://schemas.microsoft.com/office/powerpoint/2010/main" val="1858008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18</a:t>
            </a:fld>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6" t="3611" r="2076" b="2541"/>
          <a:stretch/>
        </p:blipFill>
        <p:spPr bwMode="auto">
          <a:xfrm>
            <a:off x="559845" y="1136052"/>
            <a:ext cx="8884921" cy="4883748"/>
          </a:xfrm>
          <a:prstGeom prst="rect">
            <a:avLst/>
          </a:prstGeom>
          <a:ln/>
        </p:spPr>
        <p:style>
          <a:lnRef idx="2">
            <a:schemeClr val="accent1"/>
          </a:lnRef>
          <a:fillRef idx="1">
            <a:schemeClr val="lt1"/>
          </a:fillRef>
          <a:effectRef idx="0">
            <a:schemeClr val="accent1"/>
          </a:effectRef>
          <a:fontRef idx="minor">
            <a:schemeClr val="dk1"/>
          </a:fontRef>
        </p:style>
      </p:pic>
      <p:sp>
        <p:nvSpPr>
          <p:cNvPr id="5" name="TextBox 4"/>
          <p:cNvSpPr txBox="1"/>
          <p:nvPr/>
        </p:nvSpPr>
        <p:spPr>
          <a:xfrm>
            <a:off x="1905000" y="6113929"/>
            <a:ext cx="609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Sample Line chart from Excel based on US Exports </a:t>
            </a:r>
            <a:r>
              <a:rPr lang="en-US" dirty="0" smtClean="0"/>
              <a:t>data</a:t>
            </a:r>
            <a:endParaRPr lang="en-US" dirty="0"/>
          </a:p>
        </p:txBody>
      </p:sp>
    </p:spTree>
    <p:extLst>
      <p:ext uri="{BB962C8B-B14F-4D97-AF65-F5344CB8AC3E}">
        <p14:creationId xmlns:p14="http://schemas.microsoft.com/office/powerpoint/2010/main" val="1950670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a:t>
            </a:r>
            <a:r>
              <a:rPr lang="en-US" dirty="0">
                <a:solidFill>
                  <a:schemeClr val="accent6"/>
                </a:solidFill>
              </a:rPr>
              <a:t>9s</a:t>
            </a:r>
            <a:r>
              <a:rPr lang="en-US" dirty="0"/>
              <a:t> in the grid below?</a:t>
            </a:r>
          </a:p>
        </p:txBody>
      </p:sp>
      <p:sp>
        <p:nvSpPr>
          <p:cNvPr id="3" name="Slide Number Placeholder 2"/>
          <p:cNvSpPr>
            <a:spLocks noGrp="1"/>
          </p:cNvSpPr>
          <p:nvPr>
            <p:ph type="sldNum" sz="quarter" idx="12"/>
          </p:nvPr>
        </p:nvSpPr>
        <p:spPr/>
        <p:txBody>
          <a:bodyPr/>
          <a:lstStyle/>
          <a:p>
            <a:fld id="{5A0614AE-7DA6-4443-9A06-FA7BD7CD666D}" type="slidenum">
              <a:rPr lang="en-US" smtClean="0"/>
              <a:pPr/>
              <a:t>1</a:t>
            </a:fld>
            <a:endParaRPr lang="en-US" dirty="0"/>
          </a:p>
        </p:txBody>
      </p:sp>
      <p:pic>
        <p:nvPicPr>
          <p:cNvPr id="4" name="Picture 4" descr="grid n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1099017"/>
            <a:ext cx="767715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77841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Chart</a:t>
            </a:r>
          </a:p>
        </p:txBody>
      </p:sp>
      <p:sp>
        <p:nvSpPr>
          <p:cNvPr id="7" name="Content Placeholder 6"/>
          <p:cNvSpPr>
            <a:spLocks noGrp="1"/>
          </p:cNvSpPr>
          <p:nvPr>
            <p:ph sz="half" idx="1"/>
          </p:nvPr>
        </p:nvSpPr>
        <p:spPr/>
        <p:txBody>
          <a:bodyPr/>
          <a:lstStyle/>
          <a:p>
            <a:endParaRPr lang="en-US"/>
          </a:p>
        </p:txBody>
      </p:sp>
      <p:sp>
        <p:nvSpPr>
          <p:cNvPr id="8" name="Content Placeholder 7"/>
          <p:cNvSpPr>
            <a:spLocks noGrp="1"/>
          </p:cNvSpPr>
          <p:nvPr>
            <p:ph sz="half" idx="2"/>
          </p:nvPr>
        </p:nvSpPr>
        <p:spPr>
          <a:xfrm>
            <a:off x="6629400" y="1092200"/>
            <a:ext cx="2793690" cy="5041900"/>
          </a:xfrm>
        </p:spPr>
        <p:txBody>
          <a:bodyPr/>
          <a:lstStyle/>
          <a:p>
            <a:pPr lvl="1"/>
            <a:r>
              <a:rPr lang="en-US" dirty="0"/>
              <a:t>Suggests correlation between two variables.</a:t>
            </a:r>
          </a:p>
          <a:p>
            <a:pPr lvl="1"/>
            <a:r>
              <a:rPr lang="en-US" dirty="0"/>
              <a:t>Correlations may be positive (rising), negative (falling), or null (uncorrelated).</a:t>
            </a:r>
          </a:p>
          <a:p>
            <a:pPr lvl="1"/>
            <a:r>
              <a:rPr lang="en-US" dirty="0"/>
              <a:t>A line of best fit (alternatively called '</a:t>
            </a:r>
            <a:r>
              <a:rPr lang="en-US" dirty="0" err="1"/>
              <a:t>trendline</a:t>
            </a:r>
            <a:r>
              <a:rPr lang="en-US" dirty="0"/>
              <a:t>') can be drawn.</a:t>
            </a:r>
          </a:p>
          <a:p>
            <a:pPr lvl="1"/>
            <a:r>
              <a:rPr lang="en-US" dirty="0"/>
              <a:t>Ability to show nonlinear relationships between variables.</a:t>
            </a:r>
          </a:p>
        </p:txBody>
      </p:sp>
      <p:sp>
        <p:nvSpPr>
          <p:cNvPr id="3" name="Slide Number Placeholder 2"/>
          <p:cNvSpPr>
            <a:spLocks noGrp="1"/>
          </p:cNvSpPr>
          <p:nvPr>
            <p:ph type="sldNum" sz="quarter" idx="12"/>
          </p:nvPr>
        </p:nvSpPr>
        <p:spPr/>
        <p:txBody>
          <a:bodyPr/>
          <a:lstStyle/>
          <a:p>
            <a:fld id="{5A0614AE-7DA6-4443-9A06-FA7BD7CD666D}" type="slidenum">
              <a:rPr lang="en-US" smtClean="0"/>
              <a:pPr/>
              <a:t>19</a:t>
            </a:fld>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25" t="2690" r="1964" b="3704"/>
          <a:stretch/>
        </p:blipFill>
        <p:spPr bwMode="auto">
          <a:xfrm>
            <a:off x="571502" y="1133108"/>
            <a:ext cx="5905498" cy="4810492"/>
          </a:xfrm>
          <a:prstGeom prst="rect">
            <a:avLst/>
          </a:prstGeom>
          <a:ln/>
        </p:spPr>
        <p:style>
          <a:lnRef idx="2">
            <a:schemeClr val="accent1"/>
          </a:lnRef>
          <a:fillRef idx="1">
            <a:schemeClr val="lt1"/>
          </a:fillRef>
          <a:effectRef idx="0">
            <a:schemeClr val="accent1"/>
          </a:effectRef>
          <a:fontRef idx="minor">
            <a:schemeClr val="dk1"/>
          </a:fontRef>
        </p:style>
      </p:pic>
      <p:sp>
        <p:nvSpPr>
          <p:cNvPr id="6" name="TextBox 5"/>
          <p:cNvSpPr txBox="1"/>
          <p:nvPr/>
        </p:nvSpPr>
        <p:spPr>
          <a:xfrm>
            <a:off x="1905000" y="6100482"/>
            <a:ext cx="609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Sample Scatter chart from Excel based on real estate data</a:t>
            </a:r>
          </a:p>
        </p:txBody>
      </p:sp>
    </p:spTree>
    <p:extLst>
      <p:ext uri="{BB962C8B-B14F-4D97-AF65-F5344CB8AC3E}">
        <p14:creationId xmlns:p14="http://schemas.microsoft.com/office/powerpoint/2010/main" val="17583542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Bubble Chart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20</a:t>
            </a:fld>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45" t="4344" r="1437" b="2336"/>
          <a:stretch/>
        </p:blipFill>
        <p:spPr bwMode="auto">
          <a:xfrm>
            <a:off x="620806" y="1132541"/>
            <a:ext cx="8763000" cy="3896659"/>
          </a:xfrm>
          <a:prstGeom prst="rect">
            <a:avLst/>
          </a:prstGeom>
          <a:ln/>
        </p:spPr>
        <p:style>
          <a:lnRef idx="2">
            <a:schemeClr val="accent1"/>
          </a:lnRef>
          <a:fillRef idx="1">
            <a:schemeClr val="lt1"/>
          </a:fillRef>
          <a:effectRef idx="0">
            <a:schemeClr val="accent1"/>
          </a:effectRef>
          <a:fontRef idx="minor">
            <a:schemeClr val="dk1"/>
          </a:fontRef>
        </p:style>
      </p:pic>
      <p:sp>
        <p:nvSpPr>
          <p:cNvPr id="6" name="TextBox 5"/>
          <p:cNvSpPr txBox="1"/>
          <p:nvPr/>
        </p:nvSpPr>
        <p:spPr>
          <a:xfrm>
            <a:off x="468406" y="5181600"/>
            <a:ext cx="8915400" cy="646331"/>
          </a:xfrm>
          <a:prstGeom prst="rect">
            <a:avLst/>
          </a:prstGeom>
          <a:noFill/>
        </p:spPr>
        <p:txBody>
          <a:bodyPr wrap="square" rtlCol="0">
            <a:spAutoFit/>
          </a:bodyPr>
          <a:lstStyle/>
          <a:p>
            <a:pPr marL="285750" indent="-285750">
              <a:buClr>
                <a:schemeClr val="tx2"/>
              </a:buClr>
              <a:buFont typeface="Wingdings" panose="05000000000000000000" pitchFamily="2" charset="2"/>
              <a:buChar char="§"/>
            </a:pPr>
            <a:r>
              <a:rPr lang="en-US" dirty="0"/>
              <a:t>Bubble chart is a technique in which a set of numeric quantities is represented by closely packed circles whose areas are proportional to the quantities</a:t>
            </a:r>
          </a:p>
        </p:txBody>
      </p:sp>
      <p:sp>
        <p:nvSpPr>
          <p:cNvPr id="7" name="TextBox 6"/>
          <p:cNvSpPr txBox="1"/>
          <p:nvPr/>
        </p:nvSpPr>
        <p:spPr>
          <a:xfrm>
            <a:off x="1905000" y="6127394"/>
            <a:ext cx="609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Sample Bubble chart from Excel comparing stock characteristics</a:t>
            </a:r>
          </a:p>
        </p:txBody>
      </p:sp>
    </p:spTree>
    <p:extLst>
      <p:ext uri="{BB962C8B-B14F-4D97-AF65-F5344CB8AC3E}">
        <p14:creationId xmlns:p14="http://schemas.microsoft.com/office/powerpoint/2010/main" val="3883132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Cartogram</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21</a:t>
            </a:fld>
            <a:endParaRPr lang="en-US" dirty="0"/>
          </a:p>
        </p:txBody>
      </p:sp>
      <p:sp>
        <p:nvSpPr>
          <p:cNvPr id="7" name="Content Placeholder 6"/>
          <p:cNvSpPr>
            <a:spLocks noGrp="1"/>
          </p:cNvSpPr>
          <p:nvPr>
            <p:ph sz="quarter" idx="4294967295"/>
          </p:nvPr>
        </p:nvSpPr>
        <p:spPr>
          <a:xfrm>
            <a:off x="7239000" y="1072029"/>
            <a:ext cx="2209800" cy="5041900"/>
          </a:xfrm>
        </p:spPr>
        <p:txBody>
          <a:bodyPr/>
          <a:lstStyle/>
          <a:p>
            <a:pPr lvl="1"/>
            <a:r>
              <a:rPr lang="en-US" dirty="0"/>
              <a:t>A cartogram is a map in which some thematic mapping variable – such as travel time, population, or Gross National Product – is substituted for land area or distance</a:t>
            </a:r>
          </a:p>
        </p:txBody>
      </p:sp>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95188"/>
            <a:ext cx="6553200" cy="460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589532" y="6113929"/>
            <a:ext cx="67269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Cartogram of election results based on data from </a:t>
            </a:r>
            <a:r>
              <a:rPr lang="en-US" dirty="0" smtClean="0"/>
              <a:t>FiveThirtyEight.com</a:t>
            </a:r>
            <a:endParaRPr lang="en-US" dirty="0"/>
          </a:p>
        </p:txBody>
      </p:sp>
    </p:spTree>
    <p:extLst>
      <p:ext uri="{BB962C8B-B14F-4D97-AF65-F5344CB8AC3E}">
        <p14:creationId xmlns:p14="http://schemas.microsoft.com/office/powerpoint/2010/main" val="22801713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sp>
        <p:nvSpPr>
          <p:cNvPr id="6" name="Content Placeholder 5"/>
          <p:cNvSpPr>
            <a:spLocks noGrp="1"/>
          </p:cNvSpPr>
          <p:nvPr>
            <p:ph sz="quarter" idx="4"/>
          </p:nvPr>
        </p:nvSpPr>
        <p:spPr>
          <a:xfrm>
            <a:off x="6400801" y="1092200"/>
            <a:ext cx="3009900" cy="5041900"/>
          </a:xfrm>
        </p:spPr>
        <p:txBody>
          <a:bodyPr/>
          <a:lstStyle/>
          <a:p>
            <a:pPr lvl="1"/>
            <a:r>
              <a:rPr lang="en-US" dirty="0"/>
              <a:t>Shows entire distribution of one particular variable.</a:t>
            </a:r>
          </a:p>
          <a:p>
            <a:pPr lvl="1"/>
            <a:r>
              <a:rPr lang="en-US" dirty="0"/>
              <a:t>Each column’s height is determined by the count of the number of items which fall into the </a:t>
            </a:r>
            <a:r>
              <a:rPr lang="en-US" b="1" dirty="0"/>
              <a:t>bin.</a:t>
            </a:r>
          </a:p>
          <a:p>
            <a:pPr lvl="1"/>
            <a:r>
              <a:rPr lang="en-US" dirty="0"/>
              <a:t>Bin size is a variable you can play with: wider is more smooth, while smaller bins can yield erratic plots</a:t>
            </a:r>
            <a:r>
              <a:rPr lang="en-US" dirty="0" smtClean="0"/>
              <a:t>.</a:t>
            </a:r>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22</a:t>
            </a:fld>
            <a:endParaRPr lang="en-US" dirty="0"/>
          </a:p>
        </p:txBody>
      </p:sp>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3741" y="1114357"/>
            <a:ext cx="5674659" cy="4524443"/>
          </a:xfrm>
          <a:prstGeom prst="rect">
            <a:avLst/>
          </a:prstGeom>
          <a:ln/>
        </p:spPr>
        <p:style>
          <a:lnRef idx="2">
            <a:schemeClr val="accent1"/>
          </a:lnRef>
          <a:fillRef idx="1">
            <a:schemeClr val="lt1"/>
          </a:fillRef>
          <a:effectRef idx="0">
            <a:schemeClr val="accent1"/>
          </a:effectRef>
          <a:fontRef idx="minor">
            <a:schemeClr val="dk1"/>
          </a:fontRef>
        </p:style>
      </p:pic>
      <p:sp>
        <p:nvSpPr>
          <p:cNvPr id="7" name="TextBox 6"/>
          <p:cNvSpPr txBox="1"/>
          <p:nvPr/>
        </p:nvSpPr>
        <p:spPr>
          <a:xfrm>
            <a:off x="1589532" y="6111029"/>
            <a:ext cx="67269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Cartogram of election results based on data from </a:t>
            </a:r>
            <a:r>
              <a:rPr lang="en-US" dirty="0" smtClean="0"/>
              <a:t>FiveThirtyEight.com</a:t>
            </a:r>
            <a:endParaRPr lang="en-US" dirty="0"/>
          </a:p>
        </p:txBody>
      </p:sp>
    </p:spTree>
    <p:extLst>
      <p:ext uri="{BB962C8B-B14F-4D97-AF65-F5344CB8AC3E}">
        <p14:creationId xmlns:p14="http://schemas.microsoft.com/office/powerpoint/2010/main" val="28716674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and whisker plot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23</a:t>
            </a:fld>
            <a:endParaRPr lang="en-US" dirty="0"/>
          </a:p>
        </p:txBody>
      </p:sp>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0382" y="1143001"/>
            <a:ext cx="8820318" cy="4114800"/>
          </a:xfrm>
          <a:prstGeom prst="rect">
            <a:avLst/>
          </a:prstGeom>
          <a:ln/>
        </p:spPr>
        <p:style>
          <a:lnRef idx="2">
            <a:schemeClr val="accent1"/>
          </a:lnRef>
          <a:fillRef idx="1">
            <a:schemeClr val="lt1"/>
          </a:fillRef>
          <a:effectRef idx="0">
            <a:schemeClr val="accent1"/>
          </a:effectRef>
          <a:fontRef idx="minor">
            <a:schemeClr val="dk1"/>
          </a:fontRef>
        </p:style>
      </p:pic>
      <p:sp>
        <p:nvSpPr>
          <p:cNvPr id="7" name="TextBox 6"/>
          <p:cNvSpPr txBox="1"/>
          <p:nvPr/>
        </p:nvSpPr>
        <p:spPr>
          <a:xfrm>
            <a:off x="582706" y="5302624"/>
            <a:ext cx="8839200" cy="1200329"/>
          </a:xfrm>
          <a:prstGeom prst="rect">
            <a:avLst/>
          </a:prstGeom>
          <a:noFill/>
        </p:spPr>
        <p:txBody>
          <a:bodyPr wrap="square" rtlCol="0">
            <a:spAutoFit/>
          </a:bodyPr>
          <a:lstStyle/>
          <a:p>
            <a:pPr marL="285750" indent="-285750">
              <a:buClr>
                <a:schemeClr val="tx2"/>
              </a:buClr>
              <a:buFont typeface="Wingdings" panose="05000000000000000000" pitchFamily="2" charset="2"/>
              <a:buChar char="§"/>
            </a:pPr>
            <a:r>
              <a:rPr lang="en-US" dirty="0"/>
              <a:t>Display differences between subpopulations in your data.</a:t>
            </a:r>
          </a:p>
          <a:p>
            <a:pPr marL="285750" indent="-285750">
              <a:buClr>
                <a:schemeClr val="tx2"/>
              </a:buClr>
              <a:buFont typeface="Wingdings" panose="05000000000000000000" pitchFamily="2" charset="2"/>
              <a:buChar char="§"/>
            </a:pPr>
            <a:r>
              <a:rPr lang="en-US" dirty="0"/>
              <a:t>Furthest lines are min/max.</a:t>
            </a:r>
          </a:p>
          <a:p>
            <a:pPr marL="285750" indent="-285750">
              <a:buClr>
                <a:schemeClr val="tx2"/>
              </a:buClr>
              <a:buFont typeface="Wingdings" panose="05000000000000000000" pitchFamily="2" charset="2"/>
              <a:buChar char="§"/>
            </a:pPr>
            <a:r>
              <a:rPr lang="en-US" dirty="0"/>
              <a:t>Box shows 25th to 75th percentiles.</a:t>
            </a:r>
          </a:p>
          <a:p>
            <a:pPr marL="285750" indent="-285750">
              <a:buClr>
                <a:schemeClr val="tx2"/>
              </a:buClr>
              <a:buFont typeface="Wingdings" panose="05000000000000000000" pitchFamily="2" charset="2"/>
              <a:buChar char="§"/>
            </a:pPr>
            <a:r>
              <a:rPr lang="en-US" dirty="0"/>
              <a:t>Thick line shows the 50th percentile (the median).</a:t>
            </a:r>
          </a:p>
        </p:txBody>
      </p:sp>
    </p:spTree>
    <p:extLst>
      <p:ext uri="{BB962C8B-B14F-4D97-AF65-F5344CB8AC3E}">
        <p14:creationId xmlns:p14="http://schemas.microsoft.com/office/powerpoint/2010/main" val="34928529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chart</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24</a:t>
            </a:fld>
            <a:endParaRPr lang="en-US" dirty="0"/>
          </a:p>
        </p:txBody>
      </p:sp>
      <p:pic>
        <p:nvPicPr>
          <p:cNvPr id="4" name="Picture 5"/>
          <p:cNvPicPr>
            <a:picLocks noChangeAspect="1"/>
          </p:cNvPicPr>
          <p:nvPr/>
        </p:nvPicPr>
        <p:blipFill rotWithShape="1">
          <a:blip r:embed="rId2">
            <a:extLst>
              <a:ext uri="{28A0092B-C50C-407E-A947-70E740481C1C}">
                <a14:useLocalDpi xmlns:a14="http://schemas.microsoft.com/office/drawing/2010/main" val="0"/>
              </a:ext>
            </a:extLst>
          </a:blip>
          <a:srcRect l="1548" t="2167" r="1671" b="1263"/>
          <a:stretch/>
        </p:blipFill>
        <p:spPr bwMode="auto">
          <a:xfrm>
            <a:off x="636270" y="1120302"/>
            <a:ext cx="8633461" cy="3927358"/>
          </a:xfrm>
          <a:prstGeom prst="rect">
            <a:avLst/>
          </a:prstGeom>
          <a:ln/>
        </p:spPr>
        <p:style>
          <a:lnRef idx="2">
            <a:schemeClr val="accent1"/>
          </a:lnRef>
          <a:fillRef idx="1">
            <a:schemeClr val="lt1"/>
          </a:fillRef>
          <a:effectRef idx="0">
            <a:schemeClr val="accent1"/>
          </a:effectRef>
          <a:fontRef idx="minor">
            <a:schemeClr val="dk1"/>
          </a:fontRef>
        </p:style>
      </p:pic>
      <p:sp>
        <p:nvSpPr>
          <p:cNvPr id="5" name="TextBox 4"/>
          <p:cNvSpPr txBox="1"/>
          <p:nvPr/>
        </p:nvSpPr>
        <p:spPr>
          <a:xfrm>
            <a:off x="533400" y="5108243"/>
            <a:ext cx="8877300" cy="923330"/>
          </a:xfrm>
          <a:prstGeom prst="rect">
            <a:avLst/>
          </a:prstGeom>
          <a:noFill/>
        </p:spPr>
        <p:txBody>
          <a:bodyPr wrap="square" rtlCol="0">
            <a:spAutoFit/>
          </a:bodyPr>
          <a:lstStyle/>
          <a:p>
            <a:pPr marL="285750" indent="-285750">
              <a:buClr>
                <a:schemeClr val="tx2"/>
              </a:buClr>
              <a:buFont typeface="Wingdings" panose="05000000000000000000" pitchFamily="2" charset="2"/>
              <a:buChar char="§"/>
            </a:pPr>
            <a:r>
              <a:rPr lang="en-US" dirty="0"/>
              <a:t>A waterfall chart can be used for analytical purposes, especially for understanding or explaining the gradual transition in the quantitative value of an entity which is subjected to increment or decrement.</a:t>
            </a:r>
          </a:p>
        </p:txBody>
      </p:sp>
      <p:sp>
        <p:nvSpPr>
          <p:cNvPr id="6" name="TextBox 5"/>
          <p:cNvSpPr txBox="1"/>
          <p:nvPr/>
        </p:nvSpPr>
        <p:spPr>
          <a:xfrm>
            <a:off x="1589532" y="6113929"/>
            <a:ext cx="672693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Waterfall created in tableau to </a:t>
            </a:r>
            <a:r>
              <a:rPr lang="en-US" dirty="0" smtClean="0"/>
              <a:t>gauge </a:t>
            </a:r>
            <a:r>
              <a:rPr lang="en-US" dirty="0"/>
              <a:t>company’s profit</a:t>
            </a:r>
          </a:p>
        </p:txBody>
      </p:sp>
    </p:spTree>
    <p:extLst>
      <p:ext uri="{BB962C8B-B14F-4D97-AF65-F5344CB8AC3E}">
        <p14:creationId xmlns:p14="http://schemas.microsoft.com/office/powerpoint/2010/main" val="22619179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mg.labnol.org/di/data-chart-ty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8740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8305800" y="6451576"/>
            <a:ext cx="1219200" cy="337005"/>
          </a:xfrm>
        </p:spPr>
        <p:txBody>
          <a:bodyPr/>
          <a:lstStyle/>
          <a:p>
            <a:r>
              <a:rPr lang="en-US" sz="933" dirty="0"/>
              <a:t>© 2009 A. </a:t>
            </a:r>
            <a:r>
              <a:rPr lang="en-US" sz="933" dirty="0" err="1"/>
              <a:t>Abela</a:t>
            </a:r>
            <a:endParaRPr lang="en-IN" sz="933" dirty="0"/>
          </a:p>
        </p:txBody>
      </p:sp>
      <p:sp>
        <p:nvSpPr>
          <p:cNvPr id="6" name="Title 1"/>
          <p:cNvSpPr>
            <a:spLocks noGrp="1"/>
          </p:cNvSpPr>
          <p:nvPr>
            <p:ph type="title"/>
          </p:nvPr>
        </p:nvSpPr>
        <p:spPr>
          <a:xfrm>
            <a:off x="609603" y="86658"/>
            <a:ext cx="8165911" cy="534037"/>
          </a:xfrm>
        </p:spPr>
        <p:txBody>
          <a:bodyPr/>
          <a:lstStyle/>
          <a:p>
            <a:r>
              <a:rPr lang="en-IN" sz="2133" dirty="0"/>
              <a:t>Forming Analytical Patterns Out </a:t>
            </a:r>
            <a:r>
              <a:rPr lang="en-IN" sz="2133" dirty="0"/>
              <a:t>of </a:t>
            </a:r>
            <a:r>
              <a:rPr lang="en-US" sz="2133" dirty="0"/>
              <a:t>Preattentive Attributes </a:t>
            </a:r>
            <a:endParaRPr lang="en-IN" sz="2133" dirty="0"/>
          </a:p>
        </p:txBody>
      </p:sp>
    </p:spTree>
    <p:extLst>
      <p:ext uri="{BB962C8B-B14F-4D97-AF65-F5344CB8AC3E}">
        <p14:creationId xmlns:p14="http://schemas.microsoft.com/office/powerpoint/2010/main" val="21304305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26</a:t>
            </a:fld>
            <a:endParaRPr lang="en-US" dirty="0"/>
          </a:p>
        </p:txBody>
      </p:sp>
      <p:sp>
        <p:nvSpPr>
          <p:cNvPr id="3" name="Text Placeholder 2"/>
          <p:cNvSpPr>
            <a:spLocks noGrp="1"/>
          </p:cNvSpPr>
          <p:nvPr>
            <p:ph type="body" sz="quarter" idx="13"/>
          </p:nvPr>
        </p:nvSpPr>
        <p:spPr/>
        <p:txBody>
          <a:bodyPr/>
          <a:lstStyle/>
          <a:p>
            <a:r>
              <a:rPr lang="en-US" dirty="0" smtClean="0"/>
              <a:t>And </a:t>
            </a:r>
            <a:r>
              <a:rPr lang="en-US" dirty="0"/>
              <a:t>m</a:t>
            </a:r>
            <a:r>
              <a:rPr lang="en-US" dirty="0" smtClean="0"/>
              <a:t>any </a:t>
            </a:r>
            <a:r>
              <a:rPr lang="en-US" dirty="0"/>
              <a:t>more ways to visualize data</a:t>
            </a:r>
          </a:p>
        </p:txBody>
      </p:sp>
    </p:spTree>
    <p:extLst>
      <p:ext uri="{BB962C8B-B14F-4D97-AF65-F5344CB8AC3E}">
        <p14:creationId xmlns:p14="http://schemas.microsoft.com/office/powerpoint/2010/main" val="187811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Data Visualization Issues</a:t>
            </a:r>
          </a:p>
        </p:txBody>
      </p:sp>
      <p:sp>
        <p:nvSpPr>
          <p:cNvPr id="3" name="Content Placeholder 2"/>
          <p:cNvSpPr>
            <a:spLocks noGrp="1"/>
          </p:cNvSpPr>
          <p:nvPr>
            <p:ph idx="1"/>
          </p:nvPr>
        </p:nvSpPr>
        <p:spPr/>
        <p:txBody>
          <a:bodyPr/>
          <a:lstStyle/>
          <a:p>
            <a:pPr lvl="1"/>
            <a:r>
              <a:rPr lang="en-US" dirty="0"/>
              <a:t>Inappropriate display media i.e. pie chart, 3D charts</a:t>
            </a:r>
          </a:p>
          <a:p>
            <a:pPr lvl="1"/>
            <a:r>
              <a:rPr lang="en-US" dirty="0"/>
              <a:t>Variety for the sake of variety</a:t>
            </a:r>
          </a:p>
          <a:p>
            <a:pPr lvl="1"/>
            <a:r>
              <a:rPr lang="en-US" dirty="0"/>
              <a:t>Too much information</a:t>
            </a:r>
          </a:p>
          <a:p>
            <a:pPr lvl="1"/>
            <a:r>
              <a:rPr lang="en-US" dirty="0"/>
              <a:t>Inconsistent ordering and placement</a:t>
            </a:r>
          </a:p>
          <a:p>
            <a:pPr lvl="1"/>
            <a:r>
              <a:rPr lang="en-US" dirty="0"/>
              <a:t>Encoding quantitative data inaccurately</a:t>
            </a:r>
          </a:p>
          <a:p>
            <a:pPr lvl="1"/>
            <a:r>
              <a:rPr lang="en-US" dirty="0"/>
              <a:t>Poorly designed display choices that use noisy fill patterns, line styles, or saturated / bright colors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27</a:t>
            </a:fld>
            <a:endParaRPr lang="en-US" dirty="0"/>
          </a:p>
        </p:txBody>
      </p:sp>
    </p:spTree>
    <p:extLst>
      <p:ext uri="{BB962C8B-B14F-4D97-AF65-F5344CB8AC3E}">
        <p14:creationId xmlns:p14="http://schemas.microsoft.com/office/powerpoint/2010/main" val="32299038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KDD (Knowledge Discovery in Databases) Process for Data Visualization</a:t>
            </a:r>
          </a:p>
        </p:txBody>
      </p:sp>
      <p:sp>
        <p:nvSpPr>
          <p:cNvPr id="3" name="Content Placeholder 2"/>
          <p:cNvSpPr>
            <a:spLocks noGrp="1"/>
          </p:cNvSpPr>
          <p:nvPr>
            <p:ph idx="1"/>
          </p:nvPr>
        </p:nvSpPr>
        <p:spPr/>
        <p:txBody>
          <a:bodyPr>
            <a:normAutofit/>
          </a:bodyPr>
          <a:lstStyle/>
          <a:p>
            <a:pPr lvl="1"/>
            <a:r>
              <a:rPr lang="en-US" dirty="0"/>
              <a:t>Selection</a:t>
            </a:r>
          </a:p>
          <a:p>
            <a:pPr lvl="2"/>
            <a:r>
              <a:rPr lang="en-US" dirty="0"/>
              <a:t>Obtain data from all of sources</a:t>
            </a:r>
          </a:p>
          <a:p>
            <a:pPr lvl="1"/>
            <a:r>
              <a:rPr lang="en-US" dirty="0"/>
              <a:t>Preprocessing</a:t>
            </a:r>
          </a:p>
          <a:p>
            <a:pPr lvl="2"/>
            <a:r>
              <a:rPr lang="en-US" dirty="0"/>
              <a:t>After selecting the data, clean it to make sure it is consistent</a:t>
            </a:r>
          </a:p>
          <a:p>
            <a:pPr lvl="1"/>
            <a:r>
              <a:rPr lang="en-US" dirty="0"/>
              <a:t>Transformation</a:t>
            </a:r>
          </a:p>
          <a:p>
            <a:pPr lvl="2"/>
            <a:r>
              <a:rPr lang="en-US" dirty="0"/>
              <a:t>After preprocessing the data, analyze the format/amount of data</a:t>
            </a:r>
          </a:p>
          <a:p>
            <a:pPr lvl="1"/>
            <a:r>
              <a:rPr lang="en-US" dirty="0"/>
              <a:t>Data Mining</a:t>
            </a:r>
          </a:p>
          <a:p>
            <a:pPr lvl="2"/>
            <a:r>
              <a:rPr lang="en-US" dirty="0"/>
              <a:t>Once the data is in a useable format/content, apply various algorithms based upon the results trying to be achieved</a:t>
            </a:r>
          </a:p>
          <a:p>
            <a:pPr lvl="1"/>
            <a:r>
              <a:rPr lang="en-US" dirty="0"/>
              <a:t>Interpretation/Evaluation (Visualization)</a:t>
            </a:r>
          </a:p>
          <a:p>
            <a:pPr lvl="2"/>
            <a:r>
              <a:rPr lang="en-US" dirty="0"/>
              <a:t>Finally, present the results of the data mining step to the user, so that the results can be used to solve the business need at hand</a:t>
            </a:r>
          </a:p>
        </p:txBody>
      </p:sp>
      <p:sp>
        <p:nvSpPr>
          <p:cNvPr id="4" name="Slide Number Placeholder 3"/>
          <p:cNvSpPr>
            <a:spLocks noGrp="1"/>
          </p:cNvSpPr>
          <p:nvPr>
            <p:ph type="sldNum" sz="quarter" idx="12"/>
          </p:nvPr>
        </p:nvSpPr>
        <p:spPr/>
        <p:txBody>
          <a:bodyPr/>
          <a:lstStyle/>
          <a:p>
            <a:fld id="{5A0614AE-7DA6-4443-9A06-FA7BD7CD666D}" type="slidenum">
              <a:rPr lang="en-US" smtClean="0"/>
              <a:pPr/>
              <a:t>28</a:t>
            </a:fld>
            <a:endParaRPr lang="en-US" dirty="0"/>
          </a:p>
        </p:txBody>
      </p:sp>
      <p:sp>
        <p:nvSpPr>
          <p:cNvPr id="5" name="Rectangle 4"/>
          <p:cNvSpPr/>
          <p:nvPr/>
        </p:nvSpPr>
        <p:spPr>
          <a:xfrm>
            <a:off x="533400" y="5638801"/>
            <a:ext cx="8915400" cy="625475"/>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It is important to consider that the KDD process is </a:t>
            </a:r>
          </a:p>
          <a:p>
            <a:pPr algn="ctr"/>
            <a:r>
              <a:rPr lang="en-US" b="1" dirty="0">
                <a:solidFill>
                  <a:schemeClr val="tx1"/>
                </a:solidFill>
              </a:rPr>
              <a:t>useless if the results are not understandable</a:t>
            </a:r>
          </a:p>
        </p:txBody>
      </p:sp>
    </p:spTree>
    <p:extLst>
      <p:ext uri="{BB962C8B-B14F-4D97-AF65-F5344CB8AC3E}">
        <p14:creationId xmlns:p14="http://schemas.microsoft.com/office/powerpoint/2010/main" val="3080114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t>
            </a:r>
            <a:r>
              <a:rPr lang="en-US" dirty="0">
                <a:solidFill>
                  <a:schemeClr val="accent6"/>
                </a:solidFill>
              </a:rPr>
              <a:t>easier</a:t>
            </a:r>
            <a:r>
              <a:rPr lang="en-US" dirty="0"/>
              <a:t> to count now? </a:t>
            </a:r>
          </a:p>
        </p:txBody>
      </p:sp>
      <p:sp>
        <p:nvSpPr>
          <p:cNvPr id="3" name="Slide Number Placeholder 2"/>
          <p:cNvSpPr>
            <a:spLocks noGrp="1"/>
          </p:cNvSpPr>
          <p:nvPr>
            <p:ph type="sldNum" sz="quarter" idx="12"/>
          </p:nvPr>
        </p:nvSpPr>
        <p:spPr/>
        <p:txBody>
          <a:bodyPr/>
          <a:lstStyle/>
          <a:p>
            <a:fld id="{5A0614AE-7DA6-4443-9A06-FA7BD7CD666D}" type="slidenum">
              <a:rPr lang="en-US" smtClean="0"/>
              <a:pPr/>
              <a:t>2</a:t>
            </a:fld>
            <a:endParaRPr lang="en-US" dirty="0"/>
          </a:p>
        </p:txBody>
      </p:sp>
      <p:pic>
        <p:nvPicPr>
          <p:cNvPr id="5" name="Picture 7" descr="gri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14985"/>
            <a:ext cx="74295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95956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a:t>
            </a:r>
            <a:r>
              <a:rPr lang="en-US" dirty="0" smtClean="0"/>
              <a:t>Best </a:t>
            </a:r>
            <a:r>
              <a:rPr lang="en-US" dirty="0"/>
              <a:t>Practices</a:t>
            </a:r>
          </a:p>
        </p:txBody>
      </p:sp>
      <p:sp>
        <p:nvSpPr>
          <p:cNvPr id="3" name="Content Placeholder 2"/>
          <p:cNvSpPr>
            <a:spLocks noGrp="1"/>
          </p:cNvSpPr>
          <p:nvPr>
            <p:ph idx="1"/>
          </p:nvPr>
        </p:nvSpPr>
        <p:spPr/>
        <p:txBody>
          <a:bodyPr/>
          <a:lstStyle/>
          <a:p>
            <a:pPr lvl="1"/>
            <a:r>
              <a:rPr lang="en-US" b="1" dirty="0"/>
              <a:t>Fulfill the purpose -</a:t>
            </a:r>
            <a:r>
              <a:rPr lang="en-US" dirty="0"/>
              <a:t> Define the purpose of your visualization and you can focus on achieving that objective</a:t>
            </a:r>
          </a:p>
          <a:p>
            <a:pPr lvl="1"/>
            <a:r>
              <a:rPr lang="en-US" b="1" dirty="0"/>
              <a:t>Consider your audience -</a:t>
            </a:r>
            <a:r>
              <a:rPr lang="en-US" dirty="0"/>
              <a:t> Knowing who will be using your visualization is just as critical as knowing its purpose. You should consider your audience and their degree of familiarity with the subject, the underlying data, and their comfort level with charts and graphs.</a:t>
            </a:r>
          </a:p>
          <a:p>
            <a:pPr lvl="1"/>
            <a:r>
              <a:rPr lang="en-US" b="1" dirty="0"/>
              <a:t>Provide context -</a:t>
            </a:r>
            <a:r>
              <a:rPr lang="en-US" dirty="0"/>
              <a:t> If your audience doesn’t know the source of the data, when it was collected, or how it relates to them, it will lack meaning and impact.  Ensure that your visualization contains supporting information that provides answers to all the questions that your audience might have.</a:t>
            </a:r>
          </a:p>
        </p:txBody>
      </p:sp>
      <p:sp>
        <p:nvSpPr>
          <p:cNvPr id="4" name="Slide Number Placeholder 3"/>
          <p:cNvSpPr>
            <a:spLocks noGrp="1"/>
          </p:cNvSpPr>
          <p:nvPr>
            <p:ph type="sldNum" sz="quarter" idx="12"/>
          </p:nvPr>
        </p:nvSpPr>
        <p:spPr/>
        <p:txBody>
          <a:bodyPr/>
          <a:lstStyle/>
          <a:p>
            <a:fld id="{5A0614AE-7DA6-4443-9A06-FA7BD7CD666D}" type="slidenum">
              <a:rPr lang="en-US" smtClean="0"/>
              <a:pPr/>
              <a:t>29</a:t>
            </a:fld>
            <a:endParaRPr lang="en-US" dirty="0"/>
          </a:p>
        </p:txBody>
      </p:sp>
    </p:spTree>
    <p:extLst>
      <p:ext uri="{BB962C8B-B14F-4D97-AF65-F5344CB8AC3E}">
        <p14:creationId xmlns:p14="http://schemas.microsoft.com/office/powerpoint/2010/main" val="958692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a:t>
            </a:r>
            <a:r>
              <a:rPr lang="en-US" dirty="0" smtClean="0"/>
              <a:t>Best </a:t>
            </a:r>
            <a:r>
              <a:rPr lang="en-US" dirty="0"/>
              <a:t>Practices</a:t>
            </a:r>
          </a:p>
        </p:txBody>
      </p:sp>
      <p:sp>
        <p:nvSpPr>
          <p:cNvPr id="3" name="Content Placeholder 2"/>
          <p:cNvSpPr>
            <a:spLocks noGrp="1"/>
          </p:cNvSpPr>
          <p:nvPr>
            <p:ph idx="1"/>
          </p:nvPr>
        </p:nvSpPr>
        <p:spPr/>
        <p:txBody>
          <a:bodyPr/>
          <a:lstStyle/>
          <a:p>
            <a:pPr lvl="1"/>
            <a:r>
              <a:rPr lang="en-US" b="1" dirty="0"/>
              <a:t>Show the numbers - </a:t>
            </a:r>
            <a:r>
              <a:rPr lang="en-US" dirty="0"/>
              <a:t>One of the benefits of visualization over spreadsheets is showing a lot more information in less space and without having to show every number.  Nonetheless, the numbers are still important and should be shown for all critical components of the viz.</a:t>
            </a:r>
          </a:p>
          <a:p>
            <a:pPr lvl="1"/>
            <a:r>
              <a:rPr lang="en-US" b="1" dirty="0"/>
              <a:t>Present the most </a:t>
            </a:r>
            <a:r>
              <a:rPr lang="en-US" b="1" dirty="0" smtClean="0"/>
              <a:t>important information </a:t>
            </a:r>
            <a:r>
              <a:rPr lang="en-US" b="1" dirty="0"/>
              <a:t>f</a:t>
            </a:r>
            <a:r>
              <a:rPr lang="en-US" b="1" dirty="0" smtClean="0"/>
              <a:t>irst </a:t>
            </a:r>
            <a:r>
              <a:rPr lang="en-US" b="1" dirty="0"/>
              <a:t>-</a:t>
            </a:r>
            <a:r>
              <a:rPr lang="en-US" dirty="0"/>
              <a:t> Make sure you present the most critical information first.  This applies both to displaying the overall layout as well as to sorting data that is shown within each element of the viz.</a:t>
            </a:r>
          </a:p>
          <a:p>
            <a:pPr lvl="1"/>
            <a:r>
              <a:rPr lang="en-US" b="1" dirty="0"/>
              <a:t>Pay Attention to Aesthetics - </a:t>
            </a:r>
            <a:r>
              <a:rPr lang="en-US" dirty="0"/>
              <a:t>Overall aesthetics are also very important for good visualizations. Make sure the overall presentation of your visualization is neat and crisp – with effective use of color, aligned components, and consistent use of fonts, size, and placement.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30</a:t>
            </a:fld>
            <a:endParaRPr lang="en-US" dirty="0"/>
          </a:p>
        </p:txBody>
      </p:sp>
    </p:spTree>
    <p:extLst>
      <p:ext uri="{BB962C8B-B14F-4D97-AF65-F5344CB8AC3E}">
        <p14:creationId xmlns:p14="http://schemas.microsoft.com/office/powerpoint/2010/main" val="34233965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a:t>
            </a:r>
            <a:r>
              <a:rPr lang="en-US" dirty="0" smtClean="0"/>
              <a:t>tools</a:t>
            </a:r>
            <a:endParaRPr lang="en-US" dirty="0"/>
          </a:p>
        </p:txBody>
      </p:sp>
      <p:sp>
        <p:nvSpPr>
          <p:cNvPr id="3" name="Content Placeholder 2"/>
          <p:cNvSpPr>
            <a:spLocks noGrp="1"/>
          </p:cNvSpPr>
          <p:nvPr>
            <p:ph idx="1"/>
          </p:nvPr>
        </p:nvSpPr>
        <p:spPr/>
        <p:txBody>
          <a:bodyPr/>
          <a:lstStyle/>
          <a:p>
            <a:r>
              <a:rPr lang="en-US" b="1" dirty="0"/>
              <a:t>There are many tools in the Market </a:t>
            </a:r>
          </a:p>
          <a:p>
            <a:pPr lvl="1"/>
            <a:r>
              <a:rPr lang="en-US" dirty="0"/>
              <a:t>D3</a:t>
            </a:r>
          </a:p>
          <a:p>
            <a:pPr lvl="1"/>
            <a:r>
              <a:rPr lang="en-US" dirty="0" err="1"/>
              <a:t>Qlikview</a:t>
            </a:r>
            <a:endParaRPr lang="en-US" dirty="0"/>
          </a:p>
          <a:p>
            <a:pPr lvl="1"/>
            <a:r>
              <a:rPr lang="en-US" dirty="0"/>
              <a:t>Tableau </a:t>
            </a:r>
          </a:p>
          <a:p>
            <a:pPr lvl="1"/>
            <a:r>
              <a:rPr lang="en-US" dirty="0"/>
              <a:t>Spot fire</a:t>
            </a:r>
          </a:p>
          <a:p>
            <a:pPr lvl="1"/>
            <a:r>
              <a:rPr lang="en-US" dirty="0"/>
              <a:t>Many more</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31</a:t>
            </a:fld>
            <a:endParaRPr lang="en-US" dirty="0"/>
          </a:p>
        </p:txBody>
      </p:sp>
    </p:spTree>
    <p:extLst>
      <p:ext uri="{BB962C8B-B14F-4D97-AF65-F5344CB8AC3E}">
        <p14:creationId xmlns:p14="http://schemas.microsoft.com/office/powerpoint/2010/main" val="28760297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Tableau?</a:t>
            </a:r>
          </a:p>
        </p:txBody>
      </p:sp>
      <p:sp>
        <p:nvSpPr>
          <p:cNvPr id="3" name="Text Placeholder 2"/>
          <p:cNvSpPr>
            <a:spLocks noGrp="1"/>
          </p:cNvSpPr>
          <p:nvPr>
            <p:ph idx="1"/>
          </p:nvPr>
        </p:nvSpPr>
        <p:spPr/>
        <p:txBody>
          <a:bodyPr/>
          <a:lstStyle/>
          <a:p>
            <a:pPr lvl="1"/>
            <a:r>
              <a:rPr lang="en-US" dirty="0"/>
              <a:t>Tableau is a rapid BI </a:t>
            </a:r>
            <a:r>
              <a:rPr lang="en-US" dirty="0" smtClean="0"/>
              <a:t>software</a:t>
            </a:r>
            <a:endParaRPr lang="en-US" dirty="0"/>
          </a:p>
          <a:p>
            <a:pPr lvl="1"/>
            <a:r>
              <a:rPr lang="en-US" dirty="0"/>
              <a:t>Tableau is fast becoming the number one tool for many data visualization professionals</a:t>
            </a:r>
          </a:p>
          <a:p>
            <a:pPr lvl="2"/>
            <a:r>
              <a:rPr lang="en-US" dirty="0"/>
              <a:t>Straight Forward</a:t>
            </a:r>
          </a:p>
          <a:p>
            <a:pPr lvl="2"/>
            <a:r>
              <a:rPr lang="en-US" dirty="0"/>
              <a:t>Easy</a:t>
            </a:r>
          </a:p>
          <a:p>
            <a:pPr lvl="2"/>
            <a:r>
              <a:rPr lang="en-US" dirty="0"/>
              <a:t>For the non-programmer that sees data visualization as an important part of his job, Tableau is probably the tool for you.</a:t>
            </a:r>
          </a:p>
          <a:p>
            <a:pPr lvl="2"/>
            <a:r>
              <a:rPr lang="en-US" dirty="0"/>
              <a:t>Tableau is a visual analysis solution that allows people to explore and analyze data with simple drag-and-drop operations</a:t>
            </a:r>
          </a:p>
        </p:txBody>
      </p:sp>
      <p:sp>
        <p:nvSpPr>
          <p:cNvPr id="2" name="Slide Number Placeholder 1"/>
          <p:cNvSpPr>
            <a:spLocks noGrp="1"/>
          </p:cNvSpPr>
          <p:nvPr>
            <p:ph type="sldNum" sz="quarter" idx="12"/>
          </p:nvPr>
        </p:nvSpPr>
        <p:spPr/>
        <p:txBody>
          <a:bodyPr/>
          <a:lstStyle/>
          <a:p>
            <a:fld id="{5A0614AE-7DA6-4443-9A06-FA7BD7CD666D}" type="slidenum">
              <a:rPr lang="en-US" smtClean="0"/>
              <a:pPr/>
              <a:t>32</a:t>
            </a:fld>
            <a:endParaRPr lang="en-US" dirty="0"/>
          </a:p>
        </p:txBody>
      </p:sp>
    </p:spTree>
    <p:extLst>
      <p:ext uri="{BB962C8B-B14F-4D97-AF65-F5344CB8AC3E}">
        <p14:creationId xmlns:p14="http://schemas.microsoft.com/office/powerpoint/2010/main" val="14132736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p:txBody>
          <a:bodyPr/>
          <a:lstStyle/>
          <a:p>
            <a:r>
              <a:rPr lang="en-US" dirty="0"/>
              <a:t>Bit of </a:t>
            </a:r>
            <a:r>
              <a:rPr lang="en-US" dirty="0" smtClean="0"/>
              <a:t>database </a:t>
            </a:r>
            <a:r>
              <a:rPr lang="en-US" dirty="0"/>
              <a:t>knowledge</a:t>
            </a:r>
          </a:p>
          <a:p>
            <a:r>
              <a:rPr lang="en-US" dirty="0"/>
              <a:t>Basic idea </a:t>
            </a:r>
            <a:r>
              <a:rPr lang="en-US" dirty="0" smtClean="0"/>
              <a:t>of </a:t>
            </a:r>
            <a:r>
              <a:rPr lang="en-US" dirty="0"/>
              <a:t>visualizations and </a:t>
            </a:r>
            <a:r>
              <a:rPr lang="en-US" dirty="0" smtClean="0"/>
              <a:t>dashboards</a:t>
            </a:r>
            <a:endParaRPr lang="en-US" dirty="0"/>
          </a:p>
          <a:p>
            <a:r>
              <a:rPr lang="en-US" dirty="0"/>
              <a:t>Windows OS with minimum 2 GB RAM</a:t>
            </a:r>
          </a:p>
          <a:p>
            <a:r>
              <a:rPr lang="en-US" dirty="0"/>
              <a:t>Latest version of Tableau </a:t>
            </a:r>
            <a:r>
              <a:rPr lang="en-US" dirty="0" smtClean="0"/>
              <a:t>Public </a:t>
            </a:r>
            <a:r>
              <a:rPr lang="en-US" dirty="0"/>
              <a:t>or Tableau </a:t>
            </a:r>
            <a:r>
              <a:rPr lang="en-US" dirty="0" smtClean="0"/>
              <a:t>Desktop Trial version</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33</a:t>
            </a:fld>
            <a:endParaRPr lang="en-US" dirty="0"/>
          </a:p>
        </p:txBody>
      </p:sp>
    </p:spTree>
    <p:extLst>
      <p:ext uri="{BB962C8B-B14F-4D97-AF65-F5344CB8AC3E}">
        <p14:creationId xmlns:p14="http://schemas.microsoft.com/office/powerpoint/2010/main" val="25903304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Tableau D</a:t>
            </a:r>
            <a:r>
              <a:rPr lang="en-US" dirty="0" smtClean="0"/>
              <a:t>ashboards</a:t>
            </a:r>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34</a:t>
            </a:fld>
            <a:endParaRPr lang="en-US" dirty="0"/>
          </a:p>
        </p:txBody>
      </p:sp>
      <p:pic>
        <p:nvPicPr>
          <p:cNvPr id="4" name="Picture 3"/>
          <p:cNvPicPr>
            <a:picLocks noChangeAspect="1"/>
          </p:cNvPicPr>
          <p:nvPr/>
        </p:nvPicPr>
        <p:blipFill>
          <a:blip r:embed="rId2"/>
          <a:stretch>
            <a:fillRect/>
          </a:stretch>
        </p:blipFill>
        <p:spPr>
          <a:xfrm>
            <a:off x="762000" y="1965325"/>
            <a:ext cx="4311650" cy="3214688"/>
          </a:xfrm>
          <a:prstGeom prst="rect">
            <a:avLst/>
          </a:prstGeom>
          <a:ln/>
        </p:spPr>
        <p:style>
          <a:lnRef idx="2">
            <a:schemeClr val="accent1"/>
          </a:lnRef>
          <a:fillRef idx="1">
            <a:schemeClr val="lt1"/>
          </a:fillRef>
          <a:effectRef idx="0">
            <a:schemeClr val="accent1"/>
          </a:effectRef>
          <a:fontRef idx="minor">
            <a:schemeClr val="dk1"/>
          </a:fontRef>
        </p:style>
      </p:pic>
      <p:pic>
        <p:nvPicPr>
          <p:cNvPr id="5" name="Picture 4"/>
          <p:cNvPicPr>
            <a:picLocks noChangeAspect="1"/>
          </p:cNvPicPr>
          <p:nvPr/>
        </p:nvPicPr>
        <p:blipFill>
          <a:blip r:embed="rId3"/>
          <a:stretch>
            <a:fillRect/>
          </a:stretch>
        </p:blipFill>
        <p:spPr>
          <a:xfrm>
            <a:off x="6010368" y="1219200"/>
            <a:ext cx="3373438" cy="4706938"/>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2631232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Tableau </a:t>
            </a:r>
            <a:r>
              <a:rPr lang="en-US" dirty="0" smtClean="0"/>
              <a:t>Dashboards</a:t>
            </a:r>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35</a:t>
            </a:fld>
            <a:endParaRPr lang="en-US" dirty="0"/>
          </a:p>
        </p:txBody>
      </p:sp>
      <p:pic>
        <p:nvPicPr>
          <p:cNvPr id="4" name="Picture 10"/>
          <p:cNvPicPr>
            <a:picLocks noChangeAspect="1"/>
          </p:cNvPicPr>
          <p:nvPr/>
        </p:nvPicPr>
        <p:blipFill>
          <a:blip r:embed="rId2"/>
          <a:srcRect/>
          <a:stretch>
            <a:fillRect/>
          </a:stretch>
        </p:blipFill>
        <p:spPr>
          <a:xfrm>
            <a:off x="533400" y="1408112"/>
            <a:ext cx="4776787" cy="3562350"/>
          </a:xfrm>
          <a:prstGeom prst="rect">
            <a:avLst/>
          </a:prstGeom>
        </p:spPr>
        <p:style>
          <a:lnRef idx="2">
            <a:schemeClr val="accent1"/>
          </a:lnRef>
          <a:fillRef idx="1">
            <a:schemeClr val="lt1"/>
          </a:fillRef>
          <a:effectRef idx="0">
            <a:schemeClr val="accent1"/>
          </a:effectRef>
          <a:fontRef idx="minor">
            <a:schemeClr val="dk1"/>
          </a:fontRef>
        </p:style>
      </p:pic>
      <p:pic>
        <p:nvPicPr>
          <p:cNvPr id="5" name="Content Placeholder 8"/>
          <p:cNvPicPr>
            <a:picLocks noChangeAspect="1"/>
          </p:cNvPicPr>
          <p:nvPr/>
        </p:nvPicPr>
        <p:blipFill>
          <a:blip r:embed="rId3"/>
          <a:stretch>
            <a:fillRect/>
          </a:stretch>
        </p:blipFill>
        <p:spPr bwMode="auto">
          <a:xfrm>
            <a:off x="6164262" y="1981199"/>
            <a:ext cx="3284538" cy="2416175"/>
          </a:xfrm>
          <a:prstGeom prst="rect">
            <a:avLst/>
          </a:prstGeom>
          <a:ln/>
          <a:extLst/>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27006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Tableau Products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24637988"/>
              </p:ext>
            </p:extLst>
          </p:nvPr>
        </p:nvGraphicFramePr>
        <p:xfrm>
          <a:off x="533400" y="1101165"/>
          <a:ext cx="8915400" cy="5375836"/>
        </p:xfrm>
        <a:graphic>
          <a:graphicData uri="http://schemas.openxmlformats.org/drawingml/2006/table">
            <a:tbl>
              <a:tblPr firstRow="1" bandRow="1">
                <a:tableStyleId>{5C22544A-7EE6-4342-B048-85BDC9FD1C3A}</a:tableStyleId>
              </a:tblPr>
              <a:tblGrid>
                <a:gridCol w="2228850"/>
                <a:gridCol w="2228850"/>
                <a:gridCol w="2228850"/>
                <a:gridCol w="2228850"/>
              </a:tblGrid>
              <a:tr h="656839">
                <a:tc>
                  <a:txBody>
                    <a:bodyPr/>
                    <a:lstStyle/>
                    <a:p>
                      <a:pPr algn="ctr"/>
                      <a:r>
                        <a:rPr lang="en-US" dirty="0" smtClean="0"/>
                        <a:t>Tableau Desktop</a:t>
                      </a:r>
                    </a:p>
                  </a:txBody>
                  <a:tcPr/>
                </a:tc>
                <a:tc>
                  <a:txBody>
                    <a:bodyPr/>
                    <a:lstStyle/>
                    <a:p>
                      <a:pPr algn="ctr"/>
                      <a:r>
                        <a:rPr lang="en-US" dirty="0" smtClean="0"/>
                        <a:t>Tableau Server</a:t>
                      </a:r>
                    </a:p>
                    <a:p>
                      <a:pPr algn="ctr"/>
                      <a:r>
                        <a:rPr lang="en-US" dirty="0" smtClean="0"/>
                        <a:t>Share - Web</a:t>
                      </a:r>
                      <a:endParaRPr lang="en-US" dirty="0"/>
                    </a:p>
                  </a:txBody>
                  <a:tcPr/>
                </a:tc>
                <a:tc>
                  <a:txBody>
                    <a:bodyPr/>
                    <a:lstStyle/>
                    <a:p>
                      <a:pPr algn="ctr"/>
                      <a:r>
                        <a:rPr lang="en-US" dirty="0" smtClean="0"/>
                        <a:t>Tableau Reader</a:t>
                      </a:r>
                    </a:p>
                    <a:p>
                      <a:pPr algn="ctr"/>
                      <a:r>
                        <a:rPr lang="en-US" dirty="0" smtClean="0"/>
                        <a:t>Share - Local</a:t>
                      </a:r>
                      <a:endParaRPr lang="en-US" dirty="0"/>
                    </a:p>
                  </a:txBody>
                  <a:tcPr/>
                </a:tc>
                <a:tc>
                  <a:txBody>
                    <a:bodyPr/>
                    <a:lstStyle/>
                    <a:p>
                      <a:pPr algn="ctr"/>
                      <a:r>
                        <a:rPr lang="en-US" dirty="0" smtClean="0"/>
                        <a:t>Tableau Public</a:t>
                      </a:r>
                    </a:p>
                    <a:p>
                      <a:pPr algn="ctr"/>
                      <a:r>
                        <a:rPr lang="en-US" dirty="0" smtClean="0"/>
                        <a:t>Share - Everyone</a:t>
                      </a:r>
                      <a:endParaRPr lang="en-US" dirty="0"/>
                    </a:p>
                  </a:txBody>
                  <a:tcPr/>
                </a:tc>
              </a:tr>
              <a:tr h="1340969">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378028">
                <a:tc>
                  <a:txBody>
                    <a:bodyPr/>
                    <a:lstStyle/>
                    <a:p>
                      <a:pPr marL="285750" indent="-285750">
                        <a:buClr>
                          <a:schemeClr val="tx2"/>
                        </a:buClr>
                        <a:buFont typeface="Calibri" panose="020F0502020204030204" pitchFamily="34" charset="0"/>
                        <a:buChar char="₊"/>
                      </a:pPr>
                      <a:r>
                        <a:rPr lang="en-US" sz="1500" dirty="0" smtClean="0"/>
                        <a:t>ad hoc analytics, dashboards, reports, graphs</a:t>
                      </a:r>
                    </a:p>
                    <a:p>
                      <a:pPr marL="285750" indent="-285750">
                        <a:buClr>
                          <a:schemeClr val="tx2"/>
                        </a:buClr>
                        <a:buFont typeface="Calibri" panose="020F0502020204030204" pitchFamily="34" charset="0"/>
                        <a:buChar char="₊"/>
                      </a:pPr>
                      <a:r>
                        <a:rPr lang="en-US" sz="1500" dirty="0" smtClean="0"/>
                        <a:t>explore, visualize, and analyze your data</a:t>
                      </a:r>
                    </a:p>
                    <a:p>
                      <a:pPr marL="285750" indent="-285750">
                        <a:buClr>
                          <a:schemeClr val="tx2"/>
                        </a:buClr>
                        <a:buFont typeface="Calibri" panose="020F0502020204030204" pitchFamily="34" charset="0"/>
                        <a:buChar char="₊"/>
                      </a:pPr>
                      <a:r>
                        <a:rPr lang="en-US" sz="1500" dirty="0" smtClean="0"/>
                        <a:t>create dashboards to consolidate multiple views</a:t>
                      </a:r>
                    </a:p>
                    <a:p>
                      <a:pPr marL="285750" indent="-285750">
                        <a:buClr>
                          <a:schemeClr val="tx2"/>
                        </a:buClr>
                        <a:buFont typeface="Calibri" panose="020F0502020204030204" pitchFamily="34" charset="0"/>
                        <a:buChar char="₊"/>
                      </a:pPr>
                      <a:r>
                        <a:rPr lang="en-US" sz="1500" dirty="0" smtClean="0"/>
                        <a:t>deliver interactive data experiences</a:t>
                      </a:r>
                    </a:p>
                  </a:txBody>
                  <a:tcPr/>
                </a:tc>
                <a:tc>
                  <a:txBody>
                    <a:bodyPr/>
                    <a:lstStyle/>
                    <a:p>
                      <a:pPr marL="285750" indent="-285750">
                        <a:buClr>
                          <a:schemeClr val="tx2"/>
                        </a:buClr>
                        <a:buFont typeface="Calibri" panose="020F0502020204030204" pitchFamily="34" charset="0"/>
                        <a:buChar char="₊"/>
                      </a:pPr>
                      <a:r>
                        <a:rPr lang="en-US" sz="1500" dirty="0" smtClean="0"/>
                        <a:t>business intelligence solution scales to organizations of all sizes</a:t>
                      </a:r>
                    </a:p>
                    <a:p>
                      <a:pPr marL="285750" indent="-285750">
                        <a:buClr>
                          <a:schemeClr val="tx2"/>
                        </a:buClr>
                        <a:buFont typeface="Calibri" panose="020F0502020204030204" pitchFamily="34" charset="0"/>
                        <a:buChar char="₊"/>
                      </a:pPr>
                      <a:r>
                        <a:rPr lang="en-US" sz="1500" dirty="0" smtClean="0"/>
                        <a:t>share visual analytics with anyone with a web browser</a:t>
                      </a:r>
                    </a:p>
                    <a:p>
                      <a:pPr marL="285750" indent="-285750">
                        <a:buClr>
                          <a:schemeClr val="tx2"/>
                        </a:buClr>
                        <a:buFont typeface="Calibri" panose="020F0502020204030204" pitchFamily="34" charset="0"/>
                        <a:buChar char="₊"/>
                      </a:pPr>
                      <a:r>
                        <a:rPr lang="en-US" sz="1500" dirty="0" smtClean="0"/>
                        <a:t>publish interactive analytics or dashboards</a:t>
                      </a:r>
                    </a:p>
                    <a:p>
                      <a:pPr marL="285750" indent="-285750">
                        <a:buClr>
                          <a:schemeClr val="tx2"/>
                        </a:buClr>
                        <a:buFont typeface="Calibri" panose="020F0502020204030204" pitchFamily="34" charset="0"/>
                        <a:buChar char="₊"/>
                      </a:pPr>
                      <a:r>
                        <a:rPr lang="en-US" sz="1500" dirty="0" smtClean="0"/>
                        <a:t>secure information and manage metadata</a:t>
                      </a:r>
                    </a:p>
                    <a:p>
                      <a:pPr marL="285750" indent="-285750">
                        <a:buClr>
                          <a:schemeClr val="tx2"/>
                        </a:buClr>
                        <a:buFont typeface="Calibri" panose="020F0502020204030204" pitchFamily="34" charset="0"/>
                        <a:buChar char="₊"/>
                      </a:pPr>
                      <a:r>
                        <a:rPr lang="en-US" sz="1500" dirty="0" smtClean="0"/>
                        <a:t>collaborate with others</a:t>
                      </a:r>
                    </a:p>
                  </a:txBody>
                  <a:tcPr/>
                </a:tc>
                <a:tc>
                  <a:txBody>
                    <a:bodyPr/>
                    <a:lstStyle/>
                    <a:p>
                      <a:pPr marL="285750" indent="-285750" algn="l" defTabSz="914400" rtl="0" eaLnBrk="1" latinLnBrk="0" hangingPunct="1">
                        <a:buClr>
                          <a:schemeClr val="tx2"/>
                        </a:buClr>
                        <a:buFont typeface="Calibri" panose="020F0502020204030204" pitchFamily="34" charset="0"/>
                        <a:buChar char="₊"/>
                      </a:pPr>
                      <a:r>
                        <a:rPr lang="en-US" sz="1500" kern="1200" dirty="0" smtClean="0">
                          <a:solidFill>
                            <a:schemeClr val="dk1"/>
                          </a:solidFill>
                          <a:latin typeface="+mn-lt"/>
                          <a:ea typeface="+mn-ea"/>
                          <a:cs typeface="+mn-cs"/>
                        </a:rPr>
                        <a:t>share visualizations &amp; dashboards on the desktop </a:t>
                      </a:r>
                    </a:p>
                    <a:p>
                      <a:pPr marL="285750" indent="-285750" algn="l" defTabSz="914400" rtl="0" eaLnBrk="1" latinLnBrk="0" hangingPunct="1">
                        <a:buClr>
                          <a:schemeClr val="tx2"/>
                        </a:buClr>
                        <a:buFont typeface="Calibri" panose="020F0502020204030204" pitchFamily="34" charset="0"/>
                        <a:buChar char="₊"/>
                      </a:pPr>
                      <a:r>
                        <a:rPr lang="en-US" sz="1500" kern="1200" dirty="0" smtClean="0">
                          <a:solidFill>
                            <a:schemeClr val="dk1"/>
                          </a:solidFill>
                          <a:latin typeface="+mn-lt"/>
                          <a:ea typeface="+mn-ea"/>
                          <a:cs typeface="+mn-cs"/>
                        </a:rPr>
                        <a:t>filter, sort, and page through the views</a:t>
                      </a:r>
                    </a:p>
                    <a:p>
                      <a:pPr marL="285750" indent="-285750" algn="l" defTabSz="914400" rtl="0" eaLnBrk="1" latinLnBrk="0" hangingPunct="1">
                        <a:buClr>
                          <a:schemeClr val="tx2"/>
                        </a:buClr>
                        <a:buFont typeface="Calibri" panose="020F0502020204030204" pitchFamily="34" charset="0"/>
                        <a:buChar char="₊"/>
                      </a:pPr>
                      <a:r>
                        <a:rPr lang="en-US" sz="1500" kern="1200" dirty="0" smtClean="0">
                          <a:solidFill>
                            <a:schemeClr val="dk1"/>
                          </a:solidFill>
                          <a:latin typeface="+mn-lt"/>
                          <a:ea typeface="+mn-ea"/>
                          <a:cs typeface="+mn-cs"/>
                        </a:rPr>
                        <a:t>“Acrobat for Data”</a:t>
                      </a:r>
                    </a:p>
                    <a:p>
                      <a:pPr marL="285750" indent="-285750" algn="l" defTabSz="914400" rtl="0" eaLnBrk="1" latinLnBrk="0" hangingPunct="1">
                        <a:buClr>
                          <a:schemeClr val="tx2"/>
                        </a:buClr>
                        <a:buFont typeface="Calibri" panose="020F0502020204030204" pitchFamily="34" charset="0"/>
                        <a:buChar char="₊"/>
                      </a:pPr>
                      <a:r>
                        <a:rPr lang="en-US" sz="1500" kern="1200" dirty="0" smtClean="0">
                          <a:solidFill>
                            <a:schemeClr val="dk1"/>
                          </a:solidFill>
                          <a:latin typeface="+mn-lt"/>
                          <a:ea typeface="+mn-ea"/>
                          <a:cs typeface="+mn-cs"/>
                        </a:rPr>
                        <a:t>free download</a:t>
                      </a:r>
                      <a:endParaRPr lang="en-US" sz="1500" kern="1200" dirty="0">
                        <a:solidFill>
                          <a:schemeClr val="dk1"/>
                        </a:solidFill>
                        <a:latin typeface="+mn-lt"/>
                        <a:ea typeface="+mn-ea"/>
                        <a:cs typeface="+mn-cs"/>
                      </a:endParaRPr>
                    </a:p>
                  </a:txBody>
                  <a:tcPr/>
                </a:tc>
                <a:tc>
                  <a:txBody>
                    <a:bodyPr/>
                    <a:lstStyle/>
                    <a:p>
                      <a:pPr marL="285750" indent="-285750" algn="l" defTabSz="914400" rtl="0" eaLnBrk="1" latinLnBrk="0" hangingPunct="1">
                        <a:buClr>
                          <a:schemeClr val="tx2"/>
                        </a:buClr>
                        <a:buFont typeface="Calibri" panose="020F0502020204030204" pitchFamily="34" charset="0"/>
                        <a:buChar char="₊"/>
                      </a:pPr>
                      <a:r>
                        <a:rPr lang="en-US" sz="1500" kern="1200" dirty="0" smtClean="0">
                          <a:solidFill>
                            <a:schemeClr val="dk1"/>
                          </a:solidFill>
                          <a:latin typeface="+mn-lt"/>
                          <a:ea typeface="+mn-ea"/>
                          <a:cs typeface="+mn-cs"/>
                        </a:rPr>
                        <a:t>create and publish interactive visualizations and dashboards </a:t>
                      </a:r>
                    </a:p>
                    <a:p>
                      <a:pPr marL="285750" indent="-285750" algn="l" defTabSz="914400" rtl="0" eaLnBrk="1" latinLnBrk="0" hangingPunct="1">
                        <a:buClr>
                          <a:schemeClr val="tx2"/>
                        </a:buClr>
                        <a:buFont typeface="Calibri" panose="020F0502020204030204" pitchFamily="34" charset="0"/>
                        <a:buChar char="₊"/>
                      </a:pPr>
                      <a:r>
                        <a:rPr lang="en-US" sz="1500" kern="1200" dirty="0" smtClean="0">
                          <a:solidFill>
                            <a:schemeClr val="dk1"/>
                          </a:solidFill>
                          <a:latin typeface="+mn-lt"/>
                          <a:ea typeface="+mn-ea"/>
                          <a:cs typeface="+mn-cs"/>
                        </a:rPr>
                        <a:t>embed in websites and blogs</a:t>
                      </a:r>
                    </a:p>
                    <a:p>
                      <a:pPr marL="285750" indent="-285750" algn="l" defTabSz="914400" rtl="0" eaLnBrk="1" latinLnBrk="0" hangingPunct="1">
                        <a:buClr>
                          <a:schemeClr val="tx2"/>
                        </a:buClr>
                        <a:buFont typeface="Calibri" panose="020F0502020204030204" pitchFamily="34" charset="0"/>
                        <a:buChar char="₊"/>
                      </a:pPr>
                      <a:r>
                        <a:rPr lang="en-US" sz="1500" kern="1200" dirty="0" smtClean="0">
                          <a:solidFill>
                            <a:schemeClr val="dk1"/>
                          </a:solidFill>
                          <a:latin typeface="+mn-lt"/>
                          <a:ea typeface="+mn-ea"/>
                          <a:cs typeface="+mn-cs"/>
                        </a:rPr>
                        <a:t>free download and free hosting service </a:t>
                      </a:r>
                    </a:p>
                  </a:txBody>
                  <a:tcPr/>
                </a:tc>
              </a:tr>
            </a:tbl>
          </a:graphicData>
        </a:graphic>
      </p:graphicFrame>
      <p:sp>
        <p:nvSpPr>
          <p:cNvPr id="4" name="Slide Number Placeholder 3"/>
          <p:cNvSpPr>
            <a:spLocks noGrp="1"/>
          </p:cNvSpPr>
          <p:nvPr>
            <p:ph type="sldNum" sz="quarter" idx="12"/>
          </p:nvPr>
        </p:nvSpPr>
        <p:spPr/>
        <p:txBody>
          <a:bodyPr/>
          <a:lstStyle/>
          <a:p>
            <a:fld id="{5A0614AE-7DA6-4443-9A06-FA7BD7CD666D}" type="slidenum">
              <a:rPr lang="en-US" smtClean="0"/>
              <a:pPr/>
              <a:t>36</a:t>
            </a:fld>
            <a:endParaRPr lang="en-US" dirty="0"/>
          </a:p>
        </p:txBody>
      </p:sp>
      <p:pic>
        <p:nvPicPr>
          <p:cNvPr id="6" name="Picture 2"/>
          <p:cNvPicPr>
            <a:picLocks noChangeAspect="1" noChangeArrowheads="1"/>
          </p:cNvPicPr>
          <p:nvPr/>
        </p:nvPicPr>
        <p:blipFill>
          <a:blip r:embed="rId2" cstate="print"/>
          <a:srcRect/>
          <a:stretch>
            <a:fillRect/>
          </a:stretch>
        </p:blipFill>
        <p:spPr bwMode="auto">
          <a:xfrm>
            <a:off x="914400" y="1843177"/>
            <a:ext cx="1466231" cy="111960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pic>
        <p:nvPicPr>
          <p:cNvPr id="7" name="Picture 2"/>
          <p:cNvPicPr>
            <a:picLocks noChangeAspect="1" noChangeArrowheads="1"/>
          </p:cNvPicPr>
          <p:nvPr/>
        </p:nvPicPr>
        <p:blipFill>
          <a:blip r:embed="rId3" cstate="print"/>
          <a:srcRect/>
          <a:stretch>
            <a:fillRect/>
          </a:stretch>
        </p:blipFill>
        <p:spPr bwMode="auto">
          <a:xfrm>
            <a:off x="3050763" y="1843179"/>
            <a:ext cx="1587157" cy="11196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pic>
        <p:nvPicPr>
          <p:cNvPr id="8" name="Picture 3"/>
          <p:cNvPicPr>
            <a:picLocks noChangeAspect="1" noChangeArrowheads="1"/>
          </p:cNvPicPr>
          <p:nvPr/>
        </p:nvPicPr>
        <p:blipFill>
          <a:blip r:embed="rId4" cstate="print"/>
          <a:srcRect/>
          <a:stretch>
            <a:fillRect/>
          </a:stretch>
        </p:blipFill>
        <p:spPr bwMode="auto">
          <a:xfrm>
            <a:off x="5306575" y="1843178"/>
            <a:ext cx="1738800" cy="110592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pic>
        <p:nvPicPr>
          <p:cNvPr id="9" name="Picture 2"/>
          <p:cNvPicPr>
            <a:picLocks noChangeAspect="1" noChangeArrowheads="1"/>
          </p:cNvPicPr>
          <p:nvPr/>
        </p:nvPicPr>
        <p:blipFill>
          <a:blip r:embed="rId5" cstate="print"/>
          <a:srcRect/>
          <a:stretch>
            <a:fillRect/>
          </a:stretch>
        </p:blipFill>
        <p:spPr bwMode="auto">
          <a:xfrm>
            <a:off x="7480796" y="1828798"/>
            <a:ext cx="1739404" cy="1120300"/>
          </a:xfrm>
          <a:prstGeom prst="rect">
            <a:avLst/>
          </a:prstGeom>
          <a:ln>
            <a:solidFill>
              <a:schemeClr val="bg1"/>
            </a:solidFill>
          </a:ln>
        </p:spPr>
        <p:style>
          <a:lnRef idx="2">
            <a:schemeClr val="accent1"/>
          </a:lnRef>
          <a:fillRef idx="1001">
            <a:schemeClr val="lt2"/>
          </a:fillRef>
          <a:effectRef idx="0">
            <a:schemeClr val="accent1"/>
          </a:effectRef>
          <a:fontRef idx="minor">
            <a:schemeClr val="dk1"/>
          </a:fontRef>
        </p:style>
      </p:pic>
    </p:spTree>
    <p:extLst>
      <p:ext uri="{BB962C8B-B14F-4D97-AF65-F5344CB8AC3E}">
        <p14:creationId xmlns:p14="http://schemas.microsoft.com/office/powerpoint/2010/main" val="1685112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8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856342"/>
            <a:ext cx="10668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Line 26"/>
          <p:cNvSpPr>
            <a:spLocks noChangeShapeType="1"/>
          </p:cNvSpPr>
          <p:nvPr/>
        </p:nvSpPr>
        <p:spPr bwMode="auto">
          <a:xfrm>
            <a:off x="6629400" y="2103438"/>
            <a:ext cx="0" cy="3916362"/>
          </a:xfrm>
          <a:prstGeom prst="line">
            <a:avLst/>
          </a:prstGeom>
          <a:noFill/>
          <a:ln w="19050">
            <a:solidFill>
              <a:srgbClr val="FF9900"/>
            </a:solidFill>
            <a:prstDash val="sysDot"/>
            <a:round/>
            <a:headEnd/>
            <a:tailEnd/>
          </a:ln>
        </p:spPr>
        <p:txBody>
          <a:bodyPr/>
          <a:lstStyle/>
          <a:p>
            <a:pPr>
              <a:defRPr/>
            </a:pPr>
            <a:endParaRPr lang="en-US"/>
          </a:p>
        </p:txBody>
      </p:sp>
      <p:sp>
        <p:nvSpPr>
          <p:cNvPr id="57347" name="Rectangle 2"/>
          <p:cNvSpPr>
            <a:spLocks noGrp="1" noChangeArrowheads="1"/>
          </p:cNvSpPr>
          <p:nvPr>
            <p:ph type="title"/>
          </p:nvPr>
        </p:nvSpPr>
        <p:spPr/>
        <p:txBody>
          <a:bodyPr/>
          <a:lstStyle/>
          <a:p>
            <a:r>
              <a:rPr lang="en-US" altLang="en-US" dirty="0" smtClean="0"/>
              <a:t>Tableau Timeline</a:t>
            </a:r>
          </a:p>
        </p:txBody>
      </p:sp>
      <p:sp>
        <p:nvSpPr>
          <p:cNvPr id="13316" name="Line 4"/>
          <p:cNvSpPr>
            <a:spLocks noChangeShapeType="1"/>
          </p:cNvSpPr>
          <p:nvPr/>
        </p:nvSpPr>
        <p:spPr bwMode="auto">
          <a:xfrm>
            <a:off x="602796" y="6096000"/>
            <a:ext cx="8922204" cy="0"/>
          </a:xfrm>
          <a:prstGeom prst="line">
            <a:avLst/>
          </a:prstGeom>
          <a:noFill/>
          <a:ln w="9525">
            <a:solidFill>
              <a:schemeClr val="tx1"/>
            </a:solidFill>
            <a:prstDash val="dash"/>
            <a:round/>
            <a:headEnd/>
            <a:tailEnd type="triangle" w="lg" len="lg"/>
          </a:ln>
        </p:spPr>
        <p:txBody>
          <a:bodyPr/>
          <a:lstStyle/>
          <a:p>
            <a:pPr>
              <a:defRPr/>
            </a:pPr>
            <a:endParaRPr lang="en-US"/>
          </a:p>
        </p:txBody>
      </p:sp>
      <p:sp>
        <p:nvSpPr>
          <p:cNvPr id="13317" name="Text Box 6"/>
          <p:cNvSpPr txBox="1">
            <a:spLocks noChangeArrowheads="1"/>
          </p:cNvSpPr>
          <p:nvPr/>
        </p:nvSpPr>
        <p:spPr bwMode="auto">
          <a:xfrm>
            <a:off x="515938" y="6132513"/>
            <a:ext cx="1143000" cy="323165"/>
          </a:xfrm>
          <a:prstGeom prst="rect">
            <a:avLst/>
          </a:prstGeom>
          <a:noFill/>
          <a:ln w="9525">
            <a:noFill/>
            <a:miter lim="800000"/>
            <a:headEnd/>
            <a:tailEnd/>
          </a:ln>
        </p:spPr>
        <p:txBody>
          <a:bodyPr wrap="square">
            <a:spAutoFit/>
          </a:bodyPr>
          <a:lstStyle/>
          <a:p>
            <a:pPr algn="ctr">
              <a:spcBef>
                <a:spcPct val="50000"/>
              </a:spcBef>
              <a:defRPr/>
            </a:pPr>
            <a:r>
              <a:rPr lang="en-US" sz="1500" b="1" dirty="0"/>
              <a:t>1997 - 2005</a:t>
            </a:r>
          </a:p>
        </p:txBody>
      </p:sp>
      <p:sp>
        <p:nvSpPr>
          <p:cNvPr id="13319" name="Text Box 8"/>
          <p:cNvSpPr txBox="1">
            <a:spLocks noChangeArrowheads="1"/>
          </p:cNvSpPr>
          <p:nvPr/>
        </p:nvSpPr>
        <p:spPr bwMode="auto">
          <a:xfrm>
            <a:off x="457200" y="3505200"/>
            <a:ext cx="1219200" cy="2400300"/>
          </a:xfrm>
          <a:prstGeom prst="rect">
            <a:avLst/>
          </a:prstGeom>
          <a:noFill/>
          <a:ln w="9525">
            <a:noFill/>
            <a:miter lim="800000"/>
            <a:headEnd/>
            <a:tailEnd/>
          </a:ln>
        </p:spPr>
        <p:txBody>
          <a:bodyPr>
            <a:spAutoFit/>
          </a:bodyPr>
          <a:lstStyle/>
          <a:p>
            <a:pPr>
              <a:spcBef>
                <a:spcPts val="400"/>
              </a:spcBef>
              <a:buFont typeface="Arial" pitchFamily="34" charset="0"/>
              <a:buChar char="•"/>
              <a:defRPr/>
            </a:pPr>
            <a:r>
              <a:rPr lang="en-US" sz="1000" b="1" dirty="0"/>
              <a:t>Defense grant  to Stanford</a:t>
            </a:r>
          </a:p>
          <a:p>
            <a:pPr>
              <a:spcBef>
                <a:spcPts val="400"/>
              </a:spcBef>
              <a:buFontTx/>
              <a:buChar char="•"/>
              <a:defRPr/>
            </a:pPr>
            <a:r>
              <a:rPr lang="en-US" sz="1000" dirty="0"/>
              <a:t> </a:t>
            </a:r>
            <a:r>
              <a:rPr lang="en-US" sz="1000" b="1" dirty="0"/>
              <a:t>Stanford  spin-out</a:t>
            </a:r>
          </a:p>
          <a:p>
            <a:pPr>
              <a:spcBef>
                <a:spcPts val="400"/>
              </a:spcBef>
              <a:buFontTx/>
              <a:buChar char="•"/>
              <a:defRPr/>
            </a:pPr>
            <a:r>
              <a:rPr lang="en-US" sz="1000" dirty="0"/>
              <a:t> First patents; invention of </a:t>
            </a:r>
            <a:r>
              <a:rPr lang="en-US" sz="1000" b="1" dirty="0"/>
              <a:t>VizQL™</a:t>
            </a:r>
          </a:p>
          <a:p>
            <a:pPr>
              <a:spcBef>
                <a:spcPts val="400"/>
              </a:spcBef>
              <a:buFontTx/>
              <a:buChar char="•"/>
              <a:defRPr/>
            </a:pPr>
            <a:r>
              <a:rPr lang="en-US" sz="1000" dirty="0"/>
              <a:t> Launched Tableau Desktop</a:t>
            </a:r>
          </a:p>
          <a:p>
            <a:pPr>
              <a:spcBef>
                <a:spcPts val="400"/>
              </a:spcBef>
              <a:buFontTx/>
              <a:buChar char="•"/>
              <a:defRPr/>
            </a:pPr>
            <a:endParaRPr lang="en-US" sz="1000" dirty="0"/>
          </a:p>
          <a:p>
            <a:pPr>
              <a:spcBef>
                <a:spcPts val="400"/>
              </a:spcBef>
              <a:buFontTx/>
              <a:buChar char="•"/>
              <a:defRPr/>
            </a:pPr>
            <a:endParaRPr lang="en-US" sz="1000" dirty="0"/>
          </a:p>
          <a:p>
            <a:pPr>
              <a:spcBef>
                <a:spcPts val="400"/>
              </a:spcBef>
              <a:buFontTx/>
              <a:buChar char="•"/>
              <a:defRPr/>
            </a:pPr>
            <a:r>
              <a:rPr lang="en-US" sz="1000" dirty="0"/>
              <a:t> Hyperion global OEM deal</a:t>
            </a:r>
          </a:p>
        </p:txBody>
      </p:sp>
      <p:sp>
        <p:nvSpPr>
          <p:cNvPr id="13327" name="Text Box 17"/>
          <p:cNvSpPr txBox="1">
            <a:spLocks noChangeArrowheads="1"/>
          </p:cNvSpPr>
          <p:nvPr/>
        </p:nvSpPr>
        <p:spPr bwMode="auto">
          <a:xfrm>
            <a:off x="5563280" y="6145213"/>
            <a:ext cx="762000" cy="320675"/>
          </a:xfrm>
          <a:prstGeom prst="rect">
            <a:avLst/>
          </a:prstGeom>
          <a:noFill/>
          <a:ln w="9525">
            <a:noFill/>
            <a:miter lim="800000"/>
            <a:headEnd/>
            <a:tailEnd/>
          </a:ln>
        </p:spPr>
        <p:txBody>
          <a:bodyPr>
            <a:spAutoFit/>
          </a:bodyPr>
          <a:lstStyle/>
          <a:p>
            <a:pPr algn="ctr">
              <a:spcBef>
                <a:spcPct val="50000"/>
              </a:spcBef>
              <a:defRPr/>
            </a:pPr>
            <a:r>
              <a:rPr lang="en-US" sz="1500" b="1" dirty="0"/>
              <a:t>2009</a:t>
            </a:r>
          </a:p>
        </p:txBody>
      </p:sp>
      <p:sp>
        <p:nvSpPr>
          <p:cNvPr id="13330" name="Text Box 20"/>
          <p:cNvSpPr txBox="1">
            <a:spLocks noChangeArrowheads="1"/>
          </p:cNvSpPr>
          <p:nvPr/>
        </p:nvSpPr>
        <p:spPr bwMode="auto">
          <a:xfrm>
            <a:off x="1600200" y="4646614"/>
            <a:ext cx="1219200" cy="1220787"/>
          </a:xfrm>
          <a:prstGeom prst="rect">
            <a:avLst/>
          </a:prstGeom>
          <a:noFill/>
          <a:ln w="9525">
            <a:noFill/>
            <a:miter lim="800000"/>
            <a:headEnd/>
            <a:tailEnd/>
          </a:ln>
        </p:spPr>
        <p:txBody>
          <a:bodyPr>
            <a:spAutoFit/>
          </a:bodyPr>
          <a:lstStyle/>
          <a:p>
            <a:pPr algn="ctr">
              <a:spcBef>
                <a:spcPts val="400"/>
              </a:spcBef>
              <a:buFontTx/>
              <a:buChar char="•"/>
              <a:defRPr/>
            </a:pPr>
            <a:r>
              <a:rPr lang="en-US" sz="1000" dirty="0"/>
              <a:t> Awarded </a:t>
            </a:r>
            <a:r>
              <a:rPr lang="en-US" sz="1000" b="1" dirty="0"/>
              <a:t>“Product of the Year”</a:t>
            </a:r>
            <a:r>
              <a:rPr lang="en-US" sz="1000" dirty="0"/>
              <a:t> for 1</a:t>
            </a:r>
            <a:r>
              <a:rPr lang="en-US" sz="1000" baseline="30000" dirty="0"/>
              <a:t>st</a:t>
            </a:r>
            <a:r>
              <a:rPr lang="en-US" sz="1000" dirty="0"/>
              <a:t> time by PC Magazine</a:t>
            </a:r>
          </a:p>
          <a:p>
            <a:pPr>
              <a:spcBef>
                <a:spcPts val="400"/>
              </a:spcBef>
              <a:buFontTx/>
              <a:buChar char="•"/>
              <a:defRPr/>
            </a:pPr>
            <a:r>
              <a:rPr lang="en-US" sz="1000" dirty="0"/>
              <a:t> Launched </a:t>
            </a:r>
            <a:r>
              <a:rPr lang="en-US" sz="1000" i="1" dirty="0"/>
              <a:t>Beta</a:t>
            </a:r>
            <a:r>
              <a:rPr lang="en-US" sz="1000" dirty="0"/>
              <a:t> Tableau Server product</a:t>
            </a:r>
          </a:p>
        </p:txBody>
      </p:sp>
      <p:sp>
        <p:nvSpPr>
          <p:cNvPr id="13331" name="Text Box 21"/>
          <p:cNvSpPr txBox="1">
            <a:spLocks noChangeArrowheads="1"/>
          </p:cNvSpPr>
          <p:nvPr/>
        </p:nvSpPr>
        <p:spPr bwMode="auto">
          <a:xfrm>
            <a:off x="1742169" y="6136369"/>
            <a:ext cx="762000" cy="320675"/>
          </a:xfrm>
          <a:prstGeom prst="rect">
            <a:avLst/>
          </a:prstGeom>
          <a:noFill/>
          <a:ln w="9525">
            <a:noFill/>
            <a:miter lim="800000"/>
            <a:headEnd/>
            <a:tailEnd/>
          </a:ln>
        </p:spPr>
        <p:txBody>
          <a:bodyPr>
            <a:spAutoFit/>
          </a:bodyPr>
          <a:lstStyle/>
          <a:p>
            <a:pPr algn="ctr">
              <a:spcBef>
                <a:spcPct val="50000"/>
              </a:spcBef>
              <a:defRPr/>
            </a:pPr>
            <a:r>
              <a:rPr lang="en-US" sz="1500" b="1" dirty="0"/>
              <a:t>2006</a:t>
            </a:r>
          </a:p>
        </p:txBody>
      </p:sp>
      <p:sp>
        <p:nvSpPr>
          <p:cNvPr id="13332" name="Line 23"/>
          <p:cNvSpPr>
            <a:spLocks noChangeShapeType="1"/>
          </p:cNvSpPr>
          <p:nvPr/>
        </p:nvSpPr>
        <p:spPr bwMode="auto">
          <a:xfrm flipH="1">
            <a:off x="3962400" y="3505200"/>
            <a:ext cx="0" cy="2514600"/>
          </a:xfrm>
          <a:prstGeom prst="line">
            <a:avLst/>
          </a:prstGeom>
          <a:noFill/>
          <a:ln w="19050">
            <a:solidFill>
              <a:srgbClr val="FF9900"/>
            </a:solidFill>
            <a:prstDash val="sysDot"/>
            <a:round/>
            <a:headEnd/>
            <a:tailEnd/>
          </a:ln>
        </p:spPr>
        <p:txBody>
          <a:bodyPr/>
          <a:lstStyle/>
          <a:p>
            <a:pPr>
              <a:defRPr/>
            </a:pPr>
            <a:endParaRPr lang="en-US"/>
          </a:p>
        </p:txBody>
      </p:sp>
      <p:sp>
        <p:nvSpPr>
          <p:cNvPr id="13333" name="Text Box 24"/>
          <p:cNvSpPr txBox="1">
            <a:spLocks noChangeArrowheads="1"/>
          </p:cNvSpPr>
          <p:nvPr/>
        </p:nvSpPr>
        <p:spPr bwMode="auto">
          <a:xfrm>
            <a:off x="2743200" y="4419601"/>
            <a:ext cx="1219200" cy="1425575"/>
          </a:xfrm>
          <a:prstGeom prst="rect">
            <a:avLst/>
          </a:prstGeom>
          <a:noFill/>
          <a:ln w="9525">
            <a:noFill/>
            <a:miter lim="800000"/>
            <a:headEnd/>
            <a:tailEnd/>
          </a:ln>
        </p:spPr>
        <p:txBody>
          <a:bodyPr>
            <a:spAutoFit/>
          </a:bodyPr>
          <a:lstStyle/>
          <a:p>
            <a:pPr>
              <a:spcBef>
                <a:spcPts val="400"/>
              </a:spcBef>
              <a:buFontTx/>
              <a:buChar char="•"/>
              <a:defRPr/>
            </a:pPr>
            <a:r>
              <a:rPr lang="en-US" sz="1000" b="1" dirty="0"/>
              <a:t> </a:t>
            </a:r>
            <a:r>
              <a:rPr lang="en-US" sz="1000" dirty="0"/>
              <a:t> Launched  Tableau Server product </a:t>
            </a:r>
          </a:p>
          <a:p>
            <a:pPr>
              <a:spcBef>
                <a:spcPts val="400"/>
              </a:spcBef>
              <a:buFontTx/>
              <a:buChar char="•"/>
              <a:defRPr/>
            </a:pPr>
            <a:endParaRPr lang="en-US" sz="1000" dirty="0"/>
          </a:p>
          <a:p>
            <a:pPr>
              <a:spcBef>
                <a:spcPts val="400"/>
              </a:spcBef>
              <a:buFontTx/>
              <a:buChar char="•"/>
              <a:defRPr/>
            </a:pPr>
            <a:r>
              <a:rPr lang="en-US" sz="1000" dirty="0"/>
              <a:t> </a:t>
            </a:r>
            <a:r>
              <a:rPr lang="en-US" sz="1000" b="1" dirty="0"/>
              <a:t>Chuck Geschke (Chairman of Adobe) </a:t>
            </a:r>
            <a:r>
              <a:rPr lang="en-US" sz="1000" dirty="0"/>
              <a:t>joins Board of Directors</a:t>
            </a:r>
          </a:p>
        </p:txBody>
      </p:sp>
      <p:sp>
        <p:nvSpPr>
          <p:cNvPr id="13334" name="Text Box 25"/>
          <p:cNvSpPr txBox="1">
            <a:spLocks noChangeArrowheads="1"/>
          </p:cNvSpPr>
          <p:nvPr/>
        </p:nvSpPr>
        <p:spPr bwMode="auto">
          <a:xfrm>
            <a:off x="2885394" y="6131153"/>
            <a:ext cx="762000" cy="320675"/>
          </a:xfrm>
          <a:prstGeom prst="rect">
            <a:avLst/>
          </a:prstGeom>
          <a:noFill/>
          <a:ln w="9525">
            <a:noFill/>
            <a:miter lim="800000"/>
            <a:headEnd/>
            <a:tailEnd/>
          </a:ln>
        </p:spPr>
        <p:txBody>
          <a:bodyPr>
            <a:spAutoFit/>
          </a:bodyPr>
          <a:lstStyle/>
          <a:p>
            <a:pPr algn="ctr">
              <a:spcBef>
                <a:spcPct val="50000"/>
              </a:spcBef>
              <a:defRPr/>
            </a:pPr>
            <a:r>
              <a:rPr lang="en-US" sz="1500" b="1" dirty="0"/>
              <a:t>2007</a:t>
            </a:r>
          </a:p>
        </p:txBody>
      </p:sp>
      <p:pic>
        <p:nvPicPr>
          <p:cNvPr id="57357" name="Picture 27" descr="Computer Science Department">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1" y="2129746"/>
            <a:ext cx="9556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8" name="Picture 2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8938" y="1881187"/>
            <a:ext cx="114300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9" name="Picture 31" descr="Visio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1971" y="1097898"/>
            <a:ext cx="609600"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14" descr="Job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276" y="1109663"/>
            <a:ext cx="6699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16" descr="Pixar">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796" y="1852613"/>
            <a:ext cx="1019175" cy="22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Line 26"/>
          <p:cNvSpPr>
            <a:spLocks noChangeShapeType="1"/>
          </p:cNvSpPr>
          <p:nvPr/>
        </p:nvSpPr>
        <p:spPr bwMode="auto">
          <a:xfrm flipH="1">
            <a:off x="5257800" y="2971800"/>
            <a:ext cx="0" cy="3048000"/>
          </a:xfrm>
          <a:prstGeom prst="line">
            <a:avLst/>
          </a:prstGeom>
          <a:noFill/>
          <a:ln w="19050">
            <a:solidFill>
              <a:srgbClr val="FF9900"/>
            </a:solidFill>
            <a:prstDash val="sysDot"/>
            <a:round/>
            <a:headEnd/>
            <a:tailEnd/>
          </a:ln>
        </p:spPr>
        <p:txBody>
          <a:bodyPr/>
          <a:lstStyle/>
          <a:p>
            <a:pPr>
              <a:defRPr/>
            </a:pPr>
            <a:endParaRPr lang="en-US"/>
          </a:p>
        </p:txBody>
      </p:sp>
      <p:sp>
        <p:nvSpPr>
          <p:cNvPr id="30" name="Line 13"/>
          <p:cNvSpPr>
            <a:spLocks noChangeShapeType="1"/>
          </p:cNvSpPr>
          <p:nvPr/>
        </p:nvSpPr>
        <p:spPr bwMode="auto">
          <a:xfrm>
            <a:off x="1600200" y="4343400"/>
            <a:ext cx="0" cy="1676400"/>
          </a:xfrm>
          <a:prstGeom prst="line">
            <a:avLst/>
          </a:prstGeom>
          <a:noFill/>
          <a:ln w="19050">
            <a:solidFill>
              <a:srgbClr val="FF9900"/>
            </a:solidFill>
            <a:prstDash val="sysDot"/>
            <a:round/>
            <a:headEnd/>
            <a:tailEnd/>
          </a:ln>
        </p:spPr>
        <p:txBody>
          <a:bodyPr/>
          <a:lstStyle/>
          <a:p>
            <a:pPr>
              <a:defRPr/>
            </a:pPr>
            <a:endParaRPr lang="en-US"/>
          </a:p>
        </p:txBody>
      </p:sp>
      <p:sp>
        <p:nvSpPr>
          <p:cNvPr id="34" name="Line 26"/>
          <p:cNvSpPr>
            <a:spLocks noChangeShapeType="1"/>
          </p:cNvSpPr>
          <p:nvPr/>
        </p:nvSpPr>
        <p:spPr bwMode="auto">
          <a:xfrm>
            <a:off x="2743200" y="3962400"/>
            <a:ext cx="0" cy="2057400"/>
          </a:xfrm>
          <a:prstGeom prst="line">
            <a:avLst/>
          </a:prstGeom>
          <a:noFill/>
          <a:ln w="19050">
            <a:solidFill>
              <a:srgbClr val="FF9900"/>
            </a:solidFill>
            <a:prstDash val="sysDot"/>
            <a:round/>
            <a:headEnd/>
            <a:tailEnd/>
          </a:ln>
        </p:spPr>
        <p:txBody>
          <a:bodyPr/>
          <a:lstStyle/>
          <a:p>
            <a:pPr>
              <a:defRPr/>
            </a:pPr>
            <a:endParaRPr lang="en-US"/>
          </a:p>
        </p:txBody>
      </p:sp>
      <p:sp>
        <p:nvSpPr>
          <p:cNvPr id="35" name="Text Box 25"/>
          <p:cNvSpPr txBox="1">
            <a:spLocks noChangeArrowheads="1"/>
          </p:cNvSpPr>
          <p:nvPr/>
        </p:nvSpPr>
        <p:spPr bwMode="auto">
          <a:xfrm>
            <a:off x="4191000" y="6136369"/>
            <a:ext cx="762000" cy="320675"/>
          </a:xfrm>
          <a:prstGeom prst="rect">
            <a:avLst/>
          </a:prstGeom>
          <a:noFill/>
          <a:ln w="9525">
            <a:noFill/>
            <a:miter lim="800000"/>
            <a:headEnd/>
            <a:tailEnd/>
          </a:ln>
        </p:spPr>
        <p:txBody>
          <a:bodyPr>
            <a:spAutoFit/>
          </a:bodyPr>
          <a:lstStyle/>
          <a:p>
            <a:pPr algn="ctr">
              <a:spcBef>
                <a:spcPct val="50000"/>
              </a:spcBef>
              <a:defRPr/>
            </a:pPr>
            <a:r>
              <a:rPr lang="en-US" sz="1500" b="1" dirty="0"/>
              <a:t>2008</a:t>
            </a:r>
          </a:p>
        </p:txBody>
      </p:sp>
      <p:pic>
        <p:nvPicPr>
          <p:cNvPr id="57366"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5000" y="3429000"/>
            <a:ext cx="5524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 Box 24"/>
          <p:cNvSpPr txBox="1">
            <a:spLocks noChangeArrowheads="1"/>
          </p:cNvSpPr>
          <p:nvPr/>
        </p:nvSpPr>
        <p:spPr bwMode="auto">
          <a:xfrm>
            <a:off x="3962400" y="3392489"/>
            <a:ext cx="1371600" cy="2092881"/>
          </a:xfrm>
          <a:prstGeom prst="rect">
            <a:avLst/>
          </a:prstGeom>
          <a:noFill/>
          <a:ln w="9525">
            <a:noFill/>
            <a:miter lim="800000"/>
            <a:headEnd/>
            <a:tailEnd/>
          </a:ln>
        </p:spPr>
        <p:txBody>
          <a:bodyPr>
            <a:spAutoFit/>
          </a:bodyPr>
          <a:lstStyle/>
          <a:p>
            <a:pPr>
              <a:spcBef>
                <a:spcPts val="400"/>
              </a:spcBef>
              <a:buFontTx/>
              <a:buChar char="•"/>
              <a:defRPr/>
            </a:pPr>
            <a:r>
              <a:rPr lang="en-US" sz="1000" dirty="0"/>
              <a:t> 1</a:t>
            </a:r>
            <a:r>
              <a:rPr lang="en-US" sz="1000" baseline="30000" dirty="0"/>
              <a:t>st</a:t>
            </a:r>
            <a:r>
              <a:rPr lang="en-US" sz="1000" dirty="0"/>
              <a:t> Annual Customer Conference  </a:t>
            </a:r>
          </a:p>
          <a:p>
            <a:pPr>
              <a:spcBef>
                <a:spcPts val="400"/>
              </a:spcBef>
              <a:defRPr/>
            </a:pPr>
            <a:r>
              <a:rPr lang="en-US" sz="1000" dirty="0"/>
              <a:t>(sold out)</a:t>
            </a:r>
          </a:p>
          <a:p>
            <a:pPr>
              <a:spcBef>
                <a:spcPts val="400"/>
              </a:spcBef>
              <a:defRPr/>
            </a:pPr>
            <a:endParaRPr lang="en-US" sz="1000" dirty="0"/>
          </a:p>
          <a:p>
            <a:pPr>
              <a:spcBef>
                <a:spcPts val="400"/>
              </a:spcBef>
              <a:buFontTx/>
              <a:buChar char="•"/>
              <a:defRPr/>
            </a:pPr>
            <a:endParaRPr lang="en-US" sz="1000" dirty="0"/>
          </a:p>
          <a:p>
            <a:pPr>
              <a:spcBef>
                <a:spcPts val="400"/>
              </a:spcBef>
              <a:buFontTx/>
              <a:buChar char="•"/>
              <a:defRPr/>
            </a:pPr>
            <a:r>
              <a:rPr lang="en-US" sz="1000" dirty="0"/>
              <a:t> Tableau Server receives a Stevie</a:t>
            </a:r>
          </a:p>
          <a:p>
            <a:pPr>
              <a:spcBef>
                <a:spcPts val="400"/>
              </a:spcBef>
              <a:defRPr/>
            </a:pPr>
            <a:r>
              <a:rPr lang="en-US" sz="1000" dirty="0"/>
              <a:t> </a:t>
            </a:r>
          </a:p>
          <a:p>
            <a:pPr>
              <a:spcBef>
                <a:spcPts val="400"/>
              </a:spcBef>
              <a:buFontTx/>
              <a:buChar char="•"/>
              <a:defRPr/>
            </a:pPr>
            <a:r>
              <a:rPr lang="en-US" sz="1000" dirty="0"/>
              <a:t> Global OEM deal (expansion) signed with Oracle</a:t>
            </a:r>
            <a:endParaRPr lang="en-US" sz="800" dirty="0"/>
          </a:p>
        </p:txBody>
      </p:sp>
      <p:sp>
        <p:nvSpPr>
          <p:cNvPr id="32" name="Line 26"/>
          <p:cNvSpPr>
            <a:spLocks noChangeShapeType="1"/>
          </p:cNvSpPr>
          <p:nvPr/>
        </p:nvSpPr>
        <p:spPr bwMode="auto">
          <a:xfrm>
            <a:off x="8001000" y="1646238"/>
            <a:ext cx="0" cy="4373562"/>
          </a:xfrm>
          <a:prstGeom prst="line">
            <a:avLst/>
          </a:prstGeom>
          <a:noFill/>
          <a:ln w="19050">
            <a:solidFill>
              <a:srgbClr val="FF9900"/>
            </a:solidFill>
            <a:prstDash val="sysDot"/>
            <a:round/>
            <a:headEnd/>
            <a:tailEnd/>
          </a:ln>
        </p:spPr>
        <p:txBody>
          <a:bodyPr/>
          <a:lstStyle/>
          <a:p>
            <a:pPr>
              <a:defRPr/>
            </a:pPr>
            <a:endParaRPr lang="en-US"/>
          </a:p>
        </p:txBody>
      </p:sp>
      <p:sp>
        <p:nvSpPr>
          <p:cNvPr id="38" name="Text Box 17"/>
          <p:cNvSpPr txBox="1">
            <a:spLocks noChangeArrowheads="1"/>
          </p:cNvSpPr>
          <p:nvPr/>
        </p:nvSpPr>
        <p:spPr bwMode="auto">
          <a:xfrm>
            <a:off x="6956426" y="6136823"/>
            <a:ext cx="762000" cy="320675"/>
          </a:xfrm>
          <a:prstGeom prst="rect">
            <a:avLst/>
          </a:prstGeom>
          <a:noFill/>
          <a:ln w="9525">
            <a:noFill/>
            <a:miter lim="800000"/>
            <a:headEnd/>
            <a:tailEnd/>
          </a:ln>
        </p:spPr>
        <p:txBody>
          <a:bodyPr>
            <a:spAutoFit/>
          </a:bodyPr>
          <a:lstStyle/>
          <a:p>
            <a:pPr algn="ctr">
              <a:spcBef>
                <a:spcPct val="50000"/>
              </a:spcBef>
              <a:defRPr/>
            </a:pPr>
            <a:r>
              <a:rPr lang="en-US" sz="1500" b="1" dirty="0"/>
              <a:t>2010</a:t>
            </a:r>
          </a:p>
        </p:txBody>
      </p:sp>
      <p:sp>
        <p:nvSpPr>
          <p:cNvPr id="40" name="Text Box 24"/>
          <p:cNvSpPr txBox="1">
            <a:spLocks noChangeArrowheads="1"/>
          </p:cNvSpPr>
          <p:nvPr/>
        </p:nvSpPr>
        <p:spPr bwMode="auto">
          <a:xfrm>
            <a:off x="5257800" y="2590801"/>
            <a:ext cx="1371600" cy="3293209"/>
          </a:xfrm>
          <a:prstGeom prst="rect">
            <a:avLst/>
          </a:prstGeom>
          <a:noFill/>
          <a:ln w="9525">
            <a:noFill/>
            <a:miter lim="800000"/>
            <a:headEnd/>
            <a:tailEnd/>
          </a:ln>
        </p:spPr>
        <p:txBody>
          <a:bodyPr>
            <a:spAutoFit/>
          </a:bodyPr>
          <a:lstStyle/>
          <a:p>
            <a:pPr>
              <a:spcBef>
                <a:spcPts val="400"/>
              </a:spcBef>
              <a:buFontTx/>
              <a:buChar char="•"/>
              <a:defRPr/>
            </a:pPr>
            <a:endParaRPr lang="en-US" sz="1000" b="1" dirty="0"/>
          </a:p>
          <a:p>
            <a:pPr>
              <a:spcBef>
                <a:spcPts val="400"/>
              </a:spcBef>
              <a:buFontTx/>
              <a:buChar char="•"/>
              <a:defRPr/>
            </a:pPr>
            <a:r>
              <a:rPr lang="en-US" sz="1000" dirty="0"/>
              <a:t> Inc. 500 list</a:t>
            </a:r>
          </a:p>
          <a:p>
            <a:pPr>
              <a:spcBef>
                <a:spcPts val="400"/>
              </a:spcBef>
              <a:buFontTx/>
              <a:buChar char="•"/>
              <a:defRPr/>
            </a:pPr>
            <a:endParaRPr lang="en-US" sz="1000" dirty="0"/>
          </a:p>
          <a:p>
            <a:pPr>
              <a:spcBef>
                <a:spcPts val="400"/>
              </a:spcBef>
              <a:buFontTx/>
              <a:buChar char="•"/>
              <a:defRPr/>
            </a:pPr>
            <a:r>
              <a:rPr lang="en-US" sz="1000" dirty="0"/>
              <a:t> 2nd Annual Customer Conference         67% increase in attendance</a:t>
            </a:r>
          </a:p>
          <a:p>
            <a:pPr>
              <a:spcBef>
                <a:spcPts val="400"/>
              </a:spcBef>
              <a:buFontTx/>
              <a:buChar char="•"/>
              <a:defRPr/>
            </a:pPr>
            <a:endParaRPr lang="en-US" sz="1000" dirty="0"/>
          </a:p>
          <a:p>
            <a:pPr>
              <a:spcBef>
                <a:spcPts val="400"/>
              </a:spcBef>
              <a:buFontTx/>
              <a:buChar char="•"/>
              <a:defRPr/>
            </a:pPr>
            <a:r>
              <a:rPr lang="en-US" sz="1000" dirty="0"/>
              <a:t> Deloitte Fast 500</a:t>
            </a:r>
          </a:p>
          <a:p>
            <a:pPr>
              <a:spcBef>
                <a:spcPts val="400"/>
              </a:spcBef>
              <a:buFontTx/>
              <a:buChar char="•"/>
              <a:defRPr/>
            </a:pPr>
            <a:endParaRPr lang="en-US" sz="1000" dirty="0"/>
          </a:p>
          <a:p>
            <a:pPr>
              <a:spcBef>
                <a:spcPts val="400"/>
              </a:spcBef>
              <a:buFontTx/>
              <a:buChar char="•"/>
              <a:defRPr/>
            </a:pPr>
            <a:endParaRPr lang="en-US" sz="1000" dirty="0"/>
          </a:p>
          <a:p>
            <a:pPr>
              <a:spcBef>
                <a:spcPts val="400"/>
              </a:spcBef>
              <a:buFontTx/>
              <a:buChar char="•"/>
              <a:defRPr/>
            </a:pPr>
            <a:r>
              <a:rPr lang="en-US" sz="1000" dirty="0"/>
              <a:t> SQL Server Magazine – </a:t>
            </a:r>
          </a:p>
          <a:p>
            <a:pPr>
              <a:spcBef>
                <a:spcPts val="400"/>
              </a:spcBef>
              <a:defRPr/>
            </a:pPr>
            <a:r>
              <a:rPr lang="en-US" sz="1000" dirty="0"/>
              <a:t>                Best BI &amp; </a:t>
            </a:r>
          </a:p>
          <a:p>
            <a:pPr>
              <a:spcBef>
                <a:spcPts val="400"/>
              </a:spcBef>
              <a:defRPr/>
            </a:pPr>
            <a:r>
              <a:rPr lang="en-US" sz="1000" dirty="0"/>
              <a:t>                Reporting</a:t>
            </a:r>
          </a:p>
          <a:p>
            <a:pPr>
              <a:spcBef>
                <a:spcPts val="400"/>
              </a:spcBef>
              <a:defRPr/>
            </a:pPr>
            <a:r>
              <a:rPr lang="en-US" sz="1000" dirty="0"/>
              <a:t>                    Tool</a:t>
            </a:r>
          </a:p>
          <a:p>
            <a:pPr>
              <a:spcBef>
                <a:spcPts val="400"/>
              </a:spcBef>
              <a:buFontTx/>
              <a:buChar char="•"/>
              <a:defRPr/>
            </a:pPr>
            <a:endParaRPr lang="en-US" sz="800" dirty="0"/>
          </a:p>
        </p:txBody>
      </p:sp>
      <p:sp>
        <p:nvSpPr>
          <p:cNvPr id="41" name="Text Box 24"/>
          <p:cNvSpPr txBox="1">
            <a:spLocks noChangeArrowheads="1"/>
          </p:cNvSpPr>
          <p:nvPr/>
        </p:nvSpPr>
        <p:spPr bwMode="auto">
          <a:xfrm>
            <a:off x="6640284" y="2162621"/>
            <a:ext cx="1295400" cy="759182"/>
          </a:xfrm>
          <a:prstGeom prst="rect">
            <a:avLst/>
          </a:prstGeom>
          <a:noFill/>
          <a:ln w="9525">
            <a:noFill/>
            <a:miter lim="800000"/>
            <a:headEnd/>
            <a:tailEnd/>
          </a:ln>
        </p:spPr>
        <p:txBody>
          <a:bodyPr>
            <a:spAutoFit/>
          </a:bodyPr>
          <a:lstStyle/>
          <a:p>
            <a:pPr algn="ctr">
              <a:spcBef>
                <a:spcPts val="400"/>
              </a:spcBef>
              <a:buFontTx/>
              <a:buChar char="•"/>
              <a:defRPr/>
            </a:pPr>
            <a:r>
              <a:rPr lang="en-US" sz="1000" dirty="0"/>
              <a:t> 1</a:t>
            </a:r>
            <a:r>
              <a:rPr lang="en-US" sz="1000" baseline="30000" dirty="0"/>
              <a:t>st</a:t>
            </a:r>
            <a:r>
              <a:rPr lang="en-US" sz="1000" dirty="0"/>
              <a:t> Year        Magic Quadrant  Challenger</a:t>
            </a:r>
          </a:p>
          <a:p>
            <a:pPr marL="58738" algn="ctr">
              <a:spcBef>
                <a:spcPts val="400"/>
              </a:spcBef>
              <a:buFontTx/>
              <a:buChar char="•"/>
              <a:defRPr/>
            </a:pPr>
            <a:r>
              <a:rPr lang="en-US" sz="1000" dirty="0"/>
              <a:t> Launched Tableau Public</a:t>
            </a:r>
            <a:endParaRPr lang="en-US" sz="800" dirty="0"/>
          </a:p>
        </p:txBody>
      </p:sp>
      <p:pic>
        <p:nvPicPr>
          <p:cNvPr id="5737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5601" y="1843310"/>
            <a:ext cx="109696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3" name="Picture 41" descr="Scr089.png"/>
          <p:cNvPicPr>
            <a:picLocks noChangeAspect="1"/>
          </p:cNvPicPr>
          <p:nvPr/>
        </p:nvPicPr>
        <p:blipFill>
          <a:blip r:embed="rId13">
            <a:extLst>
              <a:ext uri="{28A0092B-C50C-407E-A947-70E740481C1C}">
                <a14:useLocalDpi xmlns:a14="http://schemas.microsoft.com/office/drawing/2010/main" val="0"/>
              </a:ext>
            </a:extLst>
          </a:blip>
          <a:srcRect l="3876" r="41881"/>
          <a:stretch>
            <a:fillRect/>
          </a:stretch>
        </p:blipFill>
        <p:spPr bwMode="auto">
          <a:xfrm>
            <a:off x="5340350" y="2333626"/>
            <a:ext cx="12128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4"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48201" y="3886200"/>
            <a:ext cx="5365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5"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34000" y="4353155"/>
            <a:ext cx="121920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57800" y="5257800"/>
            <a:ext cx="59055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7"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80200" y="2859311"/>
            <a:ext cx="11684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5600" y="4260847"/>
            <a:ext cx="1143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58001" y="3178625"/>
            <a:ext cx="8604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0" name="Picture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39001" y="4791075"/>
            <a:ext cx="51911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 Box 17"/>
          <p:cNvSpPr txBox="1">
            <a:spLocks noChangeArrowheads="1"/>
          </p:cNvSpPr>
          <p:nvPr/>
        </p:nvSpPr>
        <p:spPr bwMode="auto">
          <a:xfrm>
            <a:off x="8250936" y="6134327"/>
            <a:ext cx="762000" cy="320675"/>
          </a:xfrm>
          <a:prstGeom prst="rect">
            <a:avLst/>
          </a:prstGeom>
          <a:noFill/>
          <a:ln w="9525">
            <a:noFill/>
            <a:miter lim="800000"/>
            <a:headEnd/>
            <a:tailEnd/>
          </a:ln>
        </p:spPr>
        <p:txBody>
          <a:bodyPr>
            <a:spAutoFit/>
          </a:bodyPr>
          <a:lstStyle/>
          <a:p>
            <a:pPr algn="ctr">
              <a:spcBef>
                <a:spcPct val="50000"/>
              </a:spcBef>
              <a:defRPr/>
            </a:pPr>
            <a:r>
              <a:rPr lang="en-US" sz="1500" b="1" dirty="0"/>
              <a:t>2011</a:t>
            </a:r>
          </a:p>
        </p:txBody>
      </p:sp>
      <p:pic>
        <p:nvPicPr>
          <p:cNvPr id="57382" name="Picture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05601" y="4800599"/>
            <a:ext cx="5191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3" name="Picture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05600" y="5486399"/>
            <a:ext cx="50958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4" name="Picture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39000" y="5491163"/>
            <a:ext cx="51435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6" name="Picture 1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48000" y="3048001"/>
            <a:ext cx="6096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7" name="Picture 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38601" y="2743201"/>
            <a:ext cx="10588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Box 24"/>
          <p:cNvSpPr txBox="1">
            <a:spLocks noChangeArrowheads="1"/>
          </p:cNvSpPr>
          <p:nvPr/>
        </p:nvSpPr>
        <p:spPr bwMode="auto">
          <a:xfrm>
            <a:off x="8077200" y="1676400"/>
            <a:ext cx="1295400" cy="759182"/>
          </a:xfrm>
          <a:prstGeom prst="rect">
            <a:avLst/>
          </a:prstGeom>
          <a:noFill/>
          <a:ln w="9525">
            <a:noFill/>
            <a:miter lim="800000"/>
            <a:headEnd/>
            <a:tailEnd/>
          </a:ln>
        </p:spPr>
        <p:txBody>
          <a:bodyPr>
            <a:spAutoFit/>
          </a:bodyPr>
          <a:lstStyle/>
          <a:p>
            <a:pPr algn="ctr">
              <a:spcBef>
                <a:spcPts val="400"/>
              </a:spcBef>
              <a:buFontTx/>
              <a:buChar char="•"/>
              <a:defRPr/>
            </a:pPr>
            <a:r>
              <a:rPr lang="en-US" sz="1000" dirty="0"/>
              <a:t> 2</a:t>
            </a:r>
            <a:r>
              <a:rPr lang="en-US" sz="1000" baseline="30000" dirty="0"/>
              <a:t>nd</a:t>
            </a:r>
            <a:r>
              <a:rPr lang="en-US" sz="1000" dirty="0"/>
              <a:t> Year       Magic Quadrant Challenger</a:t>
            </a:r>
          </a:p>
          <a:p>
            <a:pPr marL="58738" algn="ctr">
              <a:spcBef>
                <a:spcPts val="400"/>
              </a:spcBef>
              <a:buFont typeface="Arial" pitchFamily="34" charset="0"/>
              <a:buChar char="•"/>
              <a:defRPr/>
            </a:pPr>
            <a:r>
              <a:rPr lang="en-US" sz="1000" dirty="0"/>
              <a:t> Launched Tableau Digital</a:t>
            </a:r>
            <a:endParaRPr lang="en-US" sz="800" dirty="0"/>
          </a:p>
        </p:txBody>
      </p:sp>
      <p:pic>
        <p:nvPicPr>
          <p:cNvPr id="57389"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9438" y="1371600"/>
            <a:ext cx="109696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90" name="Picture 1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70850" y="2678114"/>
            <a:ext cx="137795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91" name="Picture 2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38601" y="5670550"/>
            <a:ext cx="11715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92" name="Picture 2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3400" y="5181600"/>
            <a:ext cx="9906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588731"/>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Product Score vs. Ease of Use</a:t>
            </a:r>
          </a:p>
        </p:txBody>
      </p:sp>
      <p:sp>
        <p:nvSpPr>
          <p:cNvPr id="3" name="Content Placeholder 2"/>
          <p:cNvSpPr>
            <a:spLocks noGrp="1"/>
          </p:cNvSpPr>
          <p:nvPr>
            <p:ph sz="half" idx="1"/>
          </p:nvPr>
        </p:nvSpPr>
        <p:spPr>
          <a:xfrm>
            <a:off x="533400" y="1092200"/>
            <a:ext cx="3048000" cy="5041900"/>
          </a:xfrm>
        </p:spPr>
        <p:txBody>
          <a:bodyPr/>
          <a:lstStyle/>
          <a:p>
            <a:pPr lvl="1"/>
            <a:r>
              <a:rPr lang="en-US" dirty="0"/>
              <a:t>Find Tableau in the upper right corner</a:t>
            </a:r>
          </a:p>
          <a:p>
            <a:pPr lvl="1"/>
            <a:endParaRPr lang="en-US" dirty="0"/>
          </a:p>
          <a:p>
            <a:pPr lvl="1"/>
            <a:r>
              <a:rPr lang="en-US" dirty="0"/>
              <a:t>Overall, Tableau </a:t>
            </a:r>
            <a:r>
              <a:rPr lang="en-US" dirty="0" smtClean="0"/>
              <a:t>has </a:t>
            </a:r>
            <a:r>
              <a:rPr lang="en-US" dirty="0"/>
              <a:t>the </a:t>
            </a:r>
            <a:r>
              <a:rPr lang="en-US" dirty="0" smtClean="0"/>
              <a:t>thirteen </a:t>
            </a:r>
            <a:r>
              <a:rPr lang="en-US" dirty="0"/>
              <a:t>capabilities that Gartner says a BI tool should have better than anyone else </a:t>
            </a:r>
          </a:p>
          <a:p>
            <a:pPr lvl="1"/>
            <a:endParaRPr lang="en-US" dirty="0"/>
          </a:p>
          <a:p>
            <a:pPr lvl="1"/>
            <a:r>
              <a:rPr lang="en-US" dirty="0"/>
              <a:t>Overall, </a:t>
            </a:r>
            <a:r>
              <a:rPr lang="en-US" dirty="0" smtClean="0"/>
              <a:t>it is </a:t>
            </a:r>
            <a:r>
              <a:rPr lang="en-US" dirty="0"/>
              <a:t>the easiest to use </a:t>
            </a:r>
          </a:p>
        </p:txBody>
      </p:sp>
      <p:sp>
        <p:nvSpPr>
          <p:cNvPr id="5" name="Slide Number Placeholder 4"/>
          <p:cNvSpPr>
            <a:spLocks noGrp="1"/>
          </p:cNvSpPr>
          <p:nvPr>
            <p:ph type="sldNum" sz="quarter" idx="12"/>
          </p:nvPr>
        </p:nvSpPr>
        <p:spPr/>
        <p:txBody>
          <a:bodyPr/>
          <a:lstStyle/>
          <a:p>
            <a:fld id="{5A0614AE-7DA6-4443-9A06-FA7BD7CD666D}" type="slidenum">
              <a:rPr lang="en-US" smtClean="0"/>
              <a:pPr/>
              <a:t>38</a:t>
            </a:fld>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737" y="1114882"/>
            <a:ext cx="5707063" cy="4648200"/>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0726925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A0614AE-7DA6-4443-9A06-FA7BD7CD666D}" type="slidenum">
              <a:rPr lang="en-US" smtClean="0"/>
              <a:pPr/>
              <a:t>3</a:t>
            </a:fld>
            <a:endParaRPr lang="en-US" dirty="0"/>
          </a:p>
        </p:txBody>
      </p:sp>
      <p:sp>
        <p:nvSpPr>
          <p:cNvPr id="3" name="Text Placeholder 2"/>
          <p:cNvSpPr>
            <a:spLocks noGrp="1"/>
          </p:cNvSpPr>
          <p:nvPr>
            <p:ph type="body" sz="quarter" idx="13"/>
          </p:nvPr>
        </p:nvSpPr>
        <p:spPr/>
        <p:txBody>
          <a:bodyPr/>
          <a:lstStyle/>
          <a:p>
            <a:r>
              <a:rPr lang="en-US" dirty="0" smtClean="0"/>
              <a:t>Let’s </a:t>
            </a:r>
            <a:r>
              <a:rPr lang="en-US" dirty="0"/>
              <a:t>solve some </a:t>
            </a:r>
            <a:r>
              <a:rPr lang="en-US" dirty="0" smtClean="0"/>
              <a:t>brainstorming </a:t>
            </a:r>
            <a:r>
              <a:rPr lang="en-US" dirty="0"/>
              <a:t>p</a:t>
            </a:r>
            <a:r>
              <a:rPr lang="en-US" dirty="0" smtClean="0"/>
              <a:t>uzzle</a:t>
            </a:r>
            <a:endParaRPr lang="en-US" dirty="0"/>
          </a:p>
        </p:txBody>
      </p:sp>
      <p:sp>
        <p:nvSpPr>
          <p:cNvPr id="5" name="TextBox 4"/>
          <p:cNvSpPr txBox="1"/>
          <p:nvPr/>
        </p:nvSpPr>
        <p:spPr>
          <a:xfrm>
            <a:off x="2286000" y="4267200"/>
            <a:ext cx="5334000" cy="923330"/>
          </a:xfrm>
          <a:prstGeom prst="rect">
            <a:avLst/>
          </a:prstGeom>
          <a:noFill/>
        </p:spPr>
        <p:txBody>
          <a:bodyPr wrap="square" rtlCol="0">
            <a:spAutoFit/>
          </a:bodyPr>
          <a:lstStyle/>
          <a:p>
            <a:pPr algn="ctr"/>
            <a:r>
              <a:rPr lang="en-US" b="1" dirty="0"/>
              <a:t>We have 15 mins to do </a:t>
            </a:r>
            <a:r>
              <a:rPr lang="en-US" b="1" dirty="0" smtClean="0"/>
              <a:t>it</a:t>
            </a:r>
            <a:endParaRPr lang="en-US" b="1" dirty="0"/>
          </a:p>
          <a:p>
            <a:pPr algn="ctr"/>
            <a:r>
              <a:rPr lang="en-US" dirty="0"/>
              <a:t>Just to </a:t>
            </a:r>
            <a:r>
              <a:rPr lang="en-US" dirty="0" smtClean="0"/>
              <a:t>get a </a:t>
            </a:r>
            <a:r>
              <a:rPr lang="en-US" dirty="0"/>
              <a:t>feel of some </a:t>
            </a:r>
          </a:p>
          <a:p>
            <a:pPr algn="ctr"/>
            <a:r>
              <a:rPr lang="en-US" dirty="0" smtClean="0"/>
              <a:t>parameters </a:t>
            </a:r>
            <a:r>
              <a:rPr lang="en-US" dirty="0"/>
              <a:t>which we will discuss later</a:t>
            </a:r>
          </a:p>
        </p:txBody>
      </p:sp>
    </p:spTree>
    <p:extLst>
      <p:ext uri="{BB962C8B-B14F-4D97-AF65-F5344CB8AC3E}">
        <p14:creationId xmlns:p14="http://schemas.microsoft.com/office/powerpoint/2010/main" val="36664338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tableau </a:t>
            </a:r>
          </a:p>
        </p:txBody>
      </p:sp>
      <p:sp>
        <p:nvSpPr>
          <p:cNvPr id="3" name="Content Placeholder 2"/>
          <p:cNvSpPr>
            <a:spLocks noGrp="1"/>
          </p:cNvSpPr>
          <p:nvPr>
            <p:ph idx="1"/>
          </p:nvPr>
        </p:nvSpPr>
        <p:spPr/>
        <p:txBody>
          <a:bodyPr/>
          <a:lstStyle/>
          <a:p>
            <a:pPr marL="342900" indent="-342900">
              <a:buClr>
                <a:schemeClr val="tx2"/>
              </a:buClr>
              <a:buFont typeface="+mj-lt"/>
              <a:buAutoNum type="arabicParenR"/>
            </a:pPr>
            <a:r>
              <a:rPr lang="en-US" dirty="0"/>
              <a:t>Open </a:t>
            </a:r>
            <a:r>
              <a:rPr lang="en-US" u="sng" dirty="0">
                <a:solidFill>
                  <a:schemeClr val="tx2"/>
                </a:solidFill>
              </a:rPr>
              <a:t>http://www.tableausoftware.com/</a:t>
            </a:r>
          </a:p>
          <a:p>
            <a:pPr marL="342900" indent="-342900">
              <a:buClr>
                <a:schemeClr val="tx2"/>
              </a:buClr>
              <a:buFont typeface="+mj-lt"/>
              <a:buAutoNum type="arabicParenR"/>
            </a:pPr>
            <a:r>
              <a:rPr lang="en-US" dirty="0"/>
              <a:t>Download </a:t>
            </a:r>
            <a:r>
              <a:rPr lang="en-US" dirty="0" smtClean="0"/>
              <a:t>the free trial version</a:t>
            </a:r>
            <a:endParaRPr lang="en-US" dirty="0"/>
          </a:p>
          <a:p>
            <a:pPr marL="342900" indent="-342900">
              <a:buClr>
                <a:schemeClr val="tx2"/>
              </a:buClr>
              <a:buFont typeface="+mj-lt"/>
              <a:buAutoNum type="arabicParenR"/>
            </a:pPr>
            <a:r>
              <a:rPr lang="en-US" dirty="0"/>
              <a:t>Give your Email Id and Register</a:t>
            </a:r>
          </a:p>
          <a:p>
            <a:pPr marL="342900" indent="-342900">
              <a:buClr>
                <a:schemeClr val="tx2"/>
              </a:buClr>
              <a:buFont typeface="+mj-lt"/>
              <a:buAutoNum type="arabicParenR"/>
            </a:pPr>
            <a:r>
              <a:rPr lang="en-US" dirty="0"/>
              <a:t>This is free </a:t>
            </a:r>
            <a:r>
              <a:rPr lang="en-US" dirty="0" smtClean="0"/>
              <a:t>Trial </a:t>
            </a:r>
            <a:r>
              <a:rPr lang="en-US" dirty="0"/>
              <a:t>for 14 Days </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39</a:t>
            </a:fld>
            <a:endParaRPr lang="en-US" dirty="0"/>
          </a:p>
        </p:txBody>
      </p:sp>
    </p:spTree>
    <p:extLst>
      <p:ext uri="{BB962C8B-B14F-4D97-AF65-F5344CB8AC3E}">
        <p14:creationId xmlns:p14="http://schemas.microsoft.com/office/powerpoint/2010/main" val="10767512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W</a:t>
            </a:r>
            <a:r>
              <a:rPr lang="en-US" dirty="0" smtClean="0"/>
              <a:t>orkbooks</a:t>
            </a:r>
            <a:endParaRPr lang="en-US" dirty="0"/>
          </a:p>
        </p:txBody>
      </p:sp>
      <p:sp>
        <p:nvSpPr>
          <p:cNvPr id="3" name="Content Placeholder 2"/>
          <p:cNvSpPr>
            <a:spLocks noGrp="1"/>
          </p:cNvSpPr>
          <p:nvPr>
            <p:ph idx="1"/>
          </p:nvPr>
        </p:nvSpPr>
        <p:spPr/>
        <p:txBody>
          <a:bodyPr/>
          <a:lstStyle/>
          <a:p>
            <a:pPr lvl="1"/>
            <a:r>
              <a:rPr lang="en-US" dirty="0"/>
              <a:t>When Tableau is Installed , you will get 4 </a:t>
            </a:r>
            <a:r>
              <a:rPr lang="en-US" dirty="0" smtClean="0"/>
              <a:t>pre-installed datasets </a:t>
            </a:r>
            <a:r>
              <a:rPr lang="en-US" dirty="0"/>
              <a:t>to work on </a:t>
            </a:r>
          </a:p>
          <a:p>
            <a:pPr marL="342900" lvl="1" indent="-342900">
              <a:buFont typeface="+mj-lt"/>
              <a:buAutoNum type="arabicParenR"/>
            </a:pPr>
            <a:r>
              <a:rPr lang="en-US" dirty="0"/>
              <a:t>Coffee chain</a:t>
            </a:r>
          </a:p>
          <a:p>
            <a:pPr marL="342900" lvl="1" indent="-342900">
              <a:buFont typeface="+mj-lt"/>
              <a:buAutoNum type="arabicParenR"/>
            </a:pPr>
            <a:r>
              <a:rPr lang="en-US" dirty="0"/>
              <a:t>Super store English</a:t>
            </a:r>
          </a:p>
          <a:p>
            <a:pPr marL="342900" lvl="1" indent="-342900">
              <a:buFont typeface="+mj-lt"/>
              <a:buAutoNum type="arabicParenR"/>
            </a:pPr>
            <a:r>
              <a:rPr lang="en-US" dirty="0"/>
              <a:t>Super store Subset</a:t>
            </a:r>
          </a:p>
          <a:p>
            <a:pPr marL="342900" lvl="1" indent="-342900">
              <a:buFont typeface="+mj-lt"/>
              <a:buAutoNum type="arabicParenR"/>
            </a:pPr>
            <a:r>
              <a:rPr lang="en-US" dirty="0"/>
              <a:t>World Bank Indicators </a:t>
            </a:r>
          </a:p>
        </p:txBody>
      </p:sp>
      <p:sp>
        <p:nvSpPr>
          <p:cNvPr id="4" name="Slide Number Placeholder 3"/>
          <p:cNvSpPr>
            <a:spLocks noGrp="1"/>
          </p:cNvSpPr>
          <p:nvPr>
            <p:ph type="sldNum" sz="quarter" idx="12"/>
          </p:nvPr>
        </p:nvSpPr>
        <p:spPr/>
        <p:txBody>
          <a:bodyPr/>
          <a:lstStyle/>
          <a:p>
            <a:fld id="{5A0614AE-7DA6-4443-9A06-FA7BD7CD666D}" type="slidenum">
              <a:rPr lang="en-US" smtClean="0"/>
              <a:pPr/>
              <a:t>40</a:t>
            </a:fld>
            <a:endParaRPr lang="en-US" dirty="0"/>
          </a:p>
        </p:txBody>
      </p:sp>
    </p:spTree>
    <p:extLst>
      <p:ext uri="{BB962C8B-B14F-4D97-AF65-F5344CB8AC3E}">
        <p14:creationId xmlns:p14="http://schemas.microsoft.com/office/powerpoint/2010/main" val="32962104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p>
        </p:txBody>
      </p:sp>
      <p:sp>
        <p:nvSpPr>
          <p:cNvPr id="3" name="Slide Number Placeholder 2"/>
          <p:cNvSpPr>
            <a:spLocks noGrp="1"/>
          </p:cNvSpPr>
          <p:nvPr>
            <p:ph type="sldNum" sz="quarter" idx="12"/>
          </p:nvPr>
        </p:nvSpPr>
        <p:spPr/>
        <p:txBody>
          <a:bodyPr/>
          <a:lstStyle/>
          <a:p>
            <a:fld id="{5A0614AE-7DA6-4443-9A06-FA7BD7CD666D}" type="slidenum">
              <a:rPr lang="en-US" smtClean="0"/>
              <a:pPr/>
              <a:t>41</a:t>
            </a:fld>
            <a:endParaRPr lang="en-US" dirty="0"/>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11934"/>
            <a:ext cx="8915400" cy="498406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00746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Tableau Files and File types</a:t>
            </a:r>
          </a:p>
        </p:txBody>
      </p:sp>
      <p:sp>
        <p:nvSpPr>
          <p:cNvPr id="3" name="Content Placeholder 2"/>
          <p:cNvSpPr>
            <a:spLocks noGrp="1"/>
          </p:cNvSpPr>
          <p:nvPr>
            <p:ph idx="1"/>
          </p:nvPr>
        </p:nvSpPr>
        <p:spPr/>
        <p:txBody>
          <a:bodyPr/>
          <a:lstStyle/>
          <a:p>
            <a:pPr lvl="1"/>
            <a:r>
              <a:rPr lang="en-US" dirty="0"/>
              <a:t>Workbooks</a:t>
            </a:r>
          </a:p>
          <a:p>
            <a:pPr lvl="2"/>
            <a:r>
              <a:rPr lang="en-US" dirty="0"/>
              <a:t>Tableau workbook files have the </a:t>
            </a:r>
            <a:r>
              <a:rPr lang="en-US" b="1" dirty="0"/>
              <a:t>.</a:t>
            </a:r>
            <a:r>
              <a:rPr lang="en-US" b="1" dirty="0" err="1"/>
              <a:t>twb</a:t>
            </a:r>
            <a:r>
              <a:rPr lang="en-US" dirty="0"/>
              <a:t> file extension and are marked with the workbook icon. Workbooks hold one or more worksheets and dashboards.</a:t>
            </a:r>
          </a:p>
          <a:p>
            <a:pPr lvl="1"/>
            <a:r>
              <a:rPr lang="en-US" dirty="0"/>
              <a:t>Bookmarks</a:t>
            </a:r>
          </a:p>
          <a:p>
            <a:pPr lvl="2"/>
            <a:r>
              <a:rPr lang="en-US" dirty="0"/>
              <a:t>Tableau bookmark files have the </a:t>
            </a:r>
            <a:r>
              <a:rPr lang="en-US" b="1" dirty="0"/>
              <a:t>.</a:t>
            </a:r>
            <a:r>
              <a:rPr lang="en-US" b="1" dirty="0" err="1"/>
              <a:t>tbm</a:t>
            </a:r>
            <a:r>
              <a:rPr lang="en-US" dirty="0"/>
              <a:t> file extension and are marked with the bookmark icon. Bookmarks contain a single worksheet and are an easy way to quickly share your work.</a:t>
            </a:r>
          </a:p>
          <a:p>
            <a:pPr lvl="1"/>
            <a:r>
              <a:rPr lang="en-US" dirty="0"/>
              <a:t>Packaged Workbooks</a:t>
            </a:r>
          </a:p>
          <a:p>
            <a:pPr lvl="2"/>
            <a:r>
              <a:rPr lang="en-US" dirty="0"/>
              <a:t>Tableau packaged workbooks have the </a:t>
            </a:r>
            <a:r>
              <a:rPr lang="en-US" b="1" dirty="0"/>
              <a:t>.</a:t>
            </a:r>
            <a:r>
              <a:rPr lang="en-US" b="1" dirty="0" err="1"/>
              <a:t>twbx</a:t>
            </a:r>
            <a:r>
              <a:rPr lang="en-US" dirty="0"/>
              <a:t> file extension and are marked with the packaged workbook icon. Packaged workbooks contain a workbook along with any supporting local file data sources and background images. This format is the best way to package your work for sharing with others who don’t have access to the data.</a:t>
            </a:r>
          </a:p>
        </p:txBody>
      </p:sp>
      <p:sp>
        <p:nvSpPr>
          <p:cNvPr id="4" name="Slide Number Placeholder 3"/>
          <p:cNvSpPr>
            <a:spLocks noGrp="1"/>
          </p:cNvSpPr>
          <p:nvPr>
            <p:ph type="sldNum" sz="quarter" idx="12"/>
          </p:nvPr>
        </p:nvSpPr>
        <p:spPr/>
        <p:txBody>
          <a:bodyPr/>
          <a:lstStyle/>
          <a:p>
            <a:fld id="{5A0614AE-7DA6-4443-9A06-FA7BD7CD666D}" type="slidenum">
              <a:rPr lang="en-US" smtClean="0"/>
              <a:pPr/>
              <a:t>42</a:t>
            </a:fld>
            <a:endParaRPr lang="en-US" dirty="0"/>
          </a:p>
        </p:txBody>
      </p:sp>
    </p:spTree>
    <p:extLst>
      <p:ext uri="{BB962C8B-B14F-4D97-AF65-F5344CB8AC3E}">
        <p14:creationId xmlns:p14="http://schemas.microsoft.com/office/powerpoint/2010/main" val="32941603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Tableau Files and File types</a:t>
            </a:r>
          </a:p>
        </p:txBody>
      </p:sp>
      <p:sp>
        <p:nvSpPr>
          <p:cNvPr id="3" name="Content Placeholder 2"/>
          <p:cNvSpPr>
            <a:spLocks noGrp="1"/>
          </p:cNvSpPr>
          <p:nvPr>
            <p:ph idx="1"/>
          </p:nvPr>
        </p:nvSpPr>
        <p:spPr/>
        <p:txBody>
          <a:bodyPr/>
          <a:lstStyle/>
          <a:p>
            <a:pPr lvl="1"/>
            <a:r>
              <a:rPr lang="en-US" dirty="0"/>
              <a:t>Data Extract Files</a:t>
            </a:r>
          </a:p>
          <a:p>
            <a:pPr lvl="2"/>
            <a:r>
              <a:rPr lang="en-US" dirty="0"/>
              <a:t>Tableau data extract files have the </a:t>
            </a:r>
            <a:r>
              <a:rPr lang="en-US" b="1" dirty="0"/>
              <a:t>.</a:t>
            </a:r>
            <a:r>
              <a:rPr lang="en-US" b="1" dirty="0" err="1"/>
              <a:t>tde</a:t>
            </a:r>
            <a:r>
              <a:rPr lang="en-US" b="1" dirty="0"/>
              <a:t> </a:t>
            </a:r>
            <a:r>
              <a:rPr lang="en-US" dirty="0"/>
              <a:t>file extension and are marked with the extract icon. Extract files are a local copy of a subset or entire data source that you can use to share data, work offline, and improve database performance.</a:t>
            </a:r>
          </a:p>
          <a:p>
            <a:pPr lvl="1"/>
            <a:r>
              <a:rPr lang="en-US" dirty="0"/>
              <a:t>Data Connection Files</a:t>
            </a:r>
          </a:p>
          <a:p>
            <a:pPr lvl="2"/>
            <a:r>
              <a:rPr lang="en-US" dirty="0"/>
              <a:t>Tableau data connection files have the </a:t>
            </a:r>
            <a:r>
              <a:rPr lang="en-US" b="1" dirty="0"/>
              <a:t>.</a:t>
            </a:r>
            <a:r>
              <a:rPr lang="en-US" b="1" dirty="0" err="1"/>
              <a:t>tds</a:t>
            </a:r>
            <a:r>
              <a:rPr lang="en-US" b="1" dirty="0"/>
              <a:t> </a:t>
            </a:r>
            <a:r>
              <a:rPr lang="en-US" dirty="0"/>
              <a:t>file extension and are marked with the data connection icon. Data connection files are shortcuts for quickly connecting to data sources that you use often.</a:t>
            </a:r>
          </a:p>
        </p:txBody>
      </p:sp>
      <p:sp>
        <p:nvSpPr>
          <p:cNvPr id="4" name="Slide Number Placeholder 3"/>
          <p:cNvSpPr>
            <a:spLocks noGrp="1"/>
          </p:cNvSpPr>
          <p:nvPr>
            <p:ph type="sldNum" sz="quarter" idx="12"/>
          </p:nvPr>
        </p:nvSpPr>
        <p:spPr/>
        <p:txBody>
          <a:bodyPr/>
          <a:lstStyle/>
          <a:p>
            <a:fld id="{5A0614AE-7DA6-4443-9A06-FA7BD7CD666D}" type="slidenum">
              <a:rPr lang="en-US" smtClean="0"/>
              <a:pPr/>
              <a:t>43</a:t>
            </a:fld>
            <a:endParaRPr lang="en-US" dirty="0"/>
          </a:p>
        </p:txBody>
      </p:sp>
    </p:spTree>
    <p:extLst>
      <p:ext uri="{BB962C8B-B14F-4D97-AF65-F5344CB8AC3E}">
        <p14:creationId xmlns:p14="http://schemas.microsoft.com/office/powerpoint/2010/main" val="28245344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data</a:t>
            </a:r>
          </a:p>
        </p:txBody>
      </p:sp>
      <p:sp>
        <p:nvSpPr>
          <p:cNvPr id="3" name="Content Placeholder 2"/>
          <p:cNvSpPr>
            <a:spLocks noGrp="1"/>
          </p:cNvSpPr>
          <p:nvPr>
            <p:ph idx="1"/>
          </p:nvPr>
        </p:nvSpPr>
        <p:spPr/>
        <p:txBody>
          <a:bodyPr/>
          <a:lstStyle/>
          <a:p>
            <a:pPr lvl="1"/>
            <a:r>
              <a:rPr lang="en-US" dirty="0"/>
              <a:t>To build views of your data, you must first connect Tableau to a data source. You can connect to any supported data </a:t>
            </a:r>
            <a:r>
              <a:rPr lang="en-US" dirty="0" smtClean="0"/>
              <a:t>source </a:t>
            </a:r>
            <a:r>
              <a:rPr lang="en-US" dirty="0"/>
              <a:t>with the Connect to Data dialog box</a:t>
            </a:r>
            <a:r>
              <a:rPr lang="en-US" dirty="0" smtClean="0"/>
              <a:t>.</a:t>
            </a:r>
          </a:p>
          <a:p>
            <a:pPr marL="342900" lvl="1" indent="-342900">
              <a:buFont typeface="+mj-lt"/>
              <a:buAutoNum type="arabicParenR"/>
            </a:pPr>
            <a:r>
              <a:rPr lang="en-US" dirty="0" smtClean="0"/>
              <a:t>Select</a:t>
            </a:r>
            <a:r>
              <a:rPr lang="en-US" dirty="0"/>
              <a:t> Data &gt; Connect to Data or press Ctrl + D on your keyboard. You can also select the Open Data option on the start page</a:t>
            </a:r>
            <a:r>
              <a:rPr lang="en-US" dirty="0" smtClean="0"/>
              <a:t>.</a:t>
            </a:r>
          </a:p>
          <a:p>
            <a:pPr marL="342900" lvl="1" indent="-342900">
              <a:buFont typeface="+mj-lt"/>
              <a:buAutoNum type="arabicParenR"/>
            </a:pPr>
            <a:endParaRPr lang="en-US" dirty="0" smtClean="0"/>
          </a:p>
          <a:p>
            <a:pPr marL="342900" lvl="1" indent="-342900">
              <a:buFont typeface="+mj-lt"/>
              <a:buAutoNum type="arabicParenR"/>
            </a:pPr>
            <a:endParaRPr lang="en-US" dirty="0"/>
          </a:p>
          <a:p>
            <a:pPr marL="342900" lvl="1" indent="-342900">
              <a:buFont typeface="+mj-lt"/>
              <a:buAutoNum type="arabicParenR"/>
            </a:pPr>
            <a:endParaRPr lang="en-US" dirty="0" smtClean="0"/>
          </a:p>
          <a:p>
            <a:pPr marL="342900" lvl="1" indent="-342900">
              <a:buFont typeface="+mj-lt"/>
              <a:buAutoNum type="arabicParenR"/>
            </a:pPr>
            <a:endParaRPr lang="en-US" dirty="0"/>
          </a:p>
          <a:p>
            <a:pPr marL="342900" lvl="1" indent="-342900">
              <a:buFont typeface="+mj-lt"/>
              <a:buAutoNum type="arabicParenR"/>
            </a:pPr>
            <a:endParaRPr lang="en-US" dirty="0" smtClean="0"/>
          </a:p>
          <a:p>
            <a:pPr marL="342900" lvl="1" indent="-342900">
              <a:buFont typeface="+mj-lt"/>
              <a:buAutoNum type="arabicParenR"/>
            </a:pPr>
            <a:r>
              <a:rPr lang="en-US" dirty="0" smtClean="0"/>
              <a:t>On </a:t>
            </a:r>
            <a:r>
              <a:rPr lang="en-US" dirty="0"/>
              <a:t>the Connect to Data page, select the type of data you want to connect to.</a:t>
            </a:r>
          </a:p>
          <a:p>
            <a:pPr lvl="1"/>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44</a:t>
            </a:fld>
            <a:endParaRPr lang="en-US" dirty="0"/>
          </a:p>
        </p:txBody>
      </p:sp>
      <p:pic>
        <p:nvPicPr>
          <p:cNvPr id="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1081" y="2209800"/>
            <a:ext cx="2855912" cy="190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1943" y="4486276"/>
            <a:ext cx="4074188" cy="199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14958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to data (</a:t>
            </a:r>
            <a:r>
              <a:rPr lang="en-US" dirty="0" smtClean="0"/>
              <a:t>Cont’d…)</a:t>
            </a:r>
            <a:endParaRPr lang="en-US" dirty="0"/>
          </a:p>
        </p:txBody>
      </p:sp>
      <p:sp>
        <p:nvSpPr>
          <p:cNvPr id="3" name="Content Placeholder 2"/>
          <p:cNvSpPr>
            <a:spLocks noGrp="1"/>
          </p:cNvSpPr>
          <p:nvPr>
            <p:ph idx="1"/>
          </p:nvPr>
        </p:nvSpPr>
        <p:spPr/>
        <p:txBody>
          <a:bodyPr/>
          <a:lstStyle/>
          <a:p>
            <a:pPr marL="342900" lvl="1" indent="-342900">
              <a:buFont typeface="+mj-lt"/>
              <a:buAutoNum type="arabicParenR" startAt="3"/>
            </a:pPr>
            <a:r>
              <a:rPr lang="en-US" dirty="0"/>
              <a:t>A data source-specific dialog box opens that allows you to complete the connection process</a:t>
            </a:r>
            <a:r>
              <a:rPr lang="en-US" dirty="0" smtClean="0"/>
              <a:t>.</a:t>
            </a:r>
          </a:p>
          <a:p>
            <a:pPr marL="581025" lvl="2" indent="-342900">
              <a:buClr>
                <a:schemeClr val="tx2"/>
              </a:buClr>
              <a:buFont typeface="Wingdings" panose="05000000000000000000" pitchFamily="2" charset="2"/>
              <a:buChar char="§"/>
            </a:pPr>
            <a:r>
              <a:rPr lang="en-US" dirty="0"/>
              <a:t>Another way to connect to data is to import from a workbook. A workbook can contain multiple connections to different data sources. To import a connection from a workbook click the Import from Workbook button at the bottom of the Select Saved Connection tab in the Connect to Data dialog box</a:t>
            </a:r>
            <a:r>
              <a:rPr lang="en-US" dirty="0" smtClean="0"/>
              <a:t>.</a:t>
            </a:r>
          </a:p>
          <a:p>
            <a:pPr marL="581025" lvl="2" indent="-342900">
              <a:buClr>
                <a:schemeClr val="tx2"/>
              </a:buClr>
              <a:buFont typeface="Wingdings" panose="05000000000000000000" pitchFamily="2" charset="2"/>
              <a:buChar char="§"/>
            </a:pPr>
            <a:endParaRPr lang="en-US" dirty="0"/>
          </a:p>
          <a:p>
            <a:pPr marL="581025" lvl="2" indent="-342900">
              <a:buClr>
                <a:schemeClr val="tx2"/>
              </a:buClr>
              <a:buFont typeface="Wingdings" panose="05000000000000000000" pitchFamily="2" charset="2"/>
              <a:buChar char="§"/>
            </a:pPr>
            <a:endParaRPr lang="en-US" dirty="0" smtClean="0"/>
          </a:p>
          <a:p>
            <a:pPr marL="581025" lvl="2" indent="-342900">
              <a:buClr>
                <a:schemeClr val="tx2"/>
              </a:buClr>
              <a:buFont typeface="Wingdings" panose="05000000000000000000" pitchFamily="2" charset="2"/>
              <a:buChar char="§"/>
            </a:pPr>
            <a:endParaRPr lang="en-US" dirty="0" smtClean="0"/>
          </a:p>
          <a:p>
            <a:pPr marL="581025" lvl="2" indent="-342900">
              <a:buClr>
                <a:schemeClr val="tx2"/>
              </a:buClr>
              <a:buFont typeface="Wingdings" panose="05000000000000000000" pitchFamily="2" charset="2"/>
              <a:buChar char="§"/>
            </a:pPr>
            <a:endParaRPr lang="en-US" dirty="0" smtClean="0"/>
          </a:p>
          <a:p>
            <a:pPr marL="581025" lvl="2" indent="-342900">
              <a:buClr>
                <a:schemeClr val="tx2"/>
              </a:buClr>
              <a:buFont typeface="Wingdings" panose="05000000000000000000" pitchFamily="2" charset="2"/>
              <a:buChar char="§"/>
            </a:pPr>
            <a:r>
              <a:rPr lang="en-US" dirty="0"/>
              <a:t>After the connection is established, the data source fields display </a:t>
            </a:r>
            <a:endParaRPr lang="en-US" dirty="0" smtClean="0"/>
          </a:p>
          <a:p>
            <a:pPr marL="238125" lvl="2" indent="0">
              <a:buClr>
                <a:schemeClr val="tx2"/>
              </a:buClr>
              <a:buNone/>
            </a:pPr>
            <a:r>
              <a:rPr lang="en-US" dirty="0" smtClean="0"/>
              <a:t>         on </a:t>
            </a:r>
            <a:r>
              <a:rPr lang="en-US" dirty="0"/>
              <a:t>the left side of the workbook in the Data window.</a:t>
            </a:r>
          </a:p>
          <a:p>
            <a:pPr marL="581025" lvl="2" indent="-342900">
              <a:buClr>
                <a:schemeClr val="tx2"/>
              </a:buClr>
              <a:buFont typeface="Wingdings" panose="05000000000000000000" pitchFamily="2" charset="2"/>
              <a:buChar char="§"/>
            </a:pPr>
            <a:endParaRPr lang="en-US" dirty="0"/>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45</a:t>
            </a:fld>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6311" b="2973"/>
          <a:stretch/>
        </p:blipFill>
        <p:spPr bwMode="auto">
          <a:xfrm>
            <a:off x="7030364" y="2398710"/>
            <a:ext cx="1939462" cy="3316290"/>
          </a:xfrm>
          <a:prstGeom prst="rect">
            <a:avLst/>
          </a:prstGeom>
        </p:spPr>
        <p:style>
          <a:lnRef idx="2">
            <a:schemeClr val="accent1"/>
          </a:lnRef>
          <a:fillRef idx="1">
            <a:schemeClr val="lt1"/>
          </a:fillRef>
          <a:effectRef idx="0">
            <a:schemeClr val="accent1"/>
          </a:effectRef>
          <a:fontRef idx="minor">
            <a:schemeClr val="dk1"/>
          </a:fontRef>
        </p:style>
      </p:pic>
      <p:sp>
        <p:nvSpPr>
          <p:cNvPr id="6" name="Rectangle 5"/>
          <p:cNvSpPr/>
          <p:nvPr/>
        </p:nvSpPr>
        <p:spPr>
          <a:xfrm>
            <a:off x="1066800" y="3320142"/>
            <a:ext cx="52578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6" idx="3"/>
            <a:endCxn id="5" idx="1"/>
          </p:cNvCxnSpPr>
          <p:nvPr/>
        </p:nvCxnSpPr>
        <p:spPr>
          <a:xfrm>
            <a:off x="6324600" y="3739242"/>
            <a:ext cx="705764" cy="3176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21153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and Measures</a:t>
            </a:r>
          </a:p>
        </p:txBody>
      </p:sp>
      <p:sp>
        <p:nvSpPr>
          <p:cNvPr id="3" name="Content Placeholder 2"/>
          <p:cNvSpPr>
            <a:spLocks noGrp="1"/>
          </p:cNvSpPr>
          <p:nvPr>
            <p:ph idx="1"/>
          </p:nvPr>
        </p:nvSpPr>
        <p:spPr/>
        <p:txBody>
          <a:bodyPr/>
          <a:lstStyle/>
          <a:p>
            <a:r>
              <a:rPr lang="en-US" b="1" dirty="0"/>
              <a:t>Dimensions</a:t>
            </a:r>
          </a:p>
          <a:p>
            <a:pPr lvl="1"/>
            <a:r>
              <a:rPr lang="en-US" dirty="0"/>
              <a:t>Dimensions typically produce headers when added to the rows or columns shelves in the view. By default, Tableau treats any field containing qualitative, categorical information as a dimension. This includes, for instance, any field with text or dates values. </a:t>
            </a:r>
          </a:p>
          <a:p>
            <a:pPr lvl="1"/>
            <a:r>
              <a:rPr lang="en-US" dirty="0"/>
              <a:t>For instance, you might calculate the Sum of “Sales” for every “State”. In this case the State field is acting as a dimension because you want to aggregate sales for each state. </a:t>
            </a:r>
          </a:p>
          <a:p>
            <a:r>
              <a:rPr lang="en-US" b="1" dirty="0"/>
              <a:t>Measures</a:t>
            </a:r>
          </a:p>
          <a:p>
            <a:pPr lvl="1"/>
            <a:r>
              <a:rPr lang="en-US" dirty="0"/>
              <a:t>Measures typically produce axes when added to the rows or columns shelves. By default, Tableau treats any field containing numeric (quantitative) information as a measure. </a:t>
            </a:r>
          </a:p>
          <a:p>
            <a:pPr lvl="1"/>
            <a:r>
              <a:rPr lang="en-US" dirty="0"/>
              <a:t>For instance, you might calculate the Sum of “Sales” for every “State”. In this case, the Sales field is acting as a measure because you want to aggregate the field for each state. </a:t>
            </a:r>
          </a:p>
        </p:txBody>
      </p:sp>
      <p:sp>
        <p:nvSpPr>
          <p:cNvPr id="4" name="Slide Number Placeholder 3"/>
          <p:cNvSpPr>
            <a:spLocks noGrp="1"/>
          </p:cNvSpPr>
          <p:nvPr>
            <p:ph type="sldNum" sz="quarter" idx="12"/>
          </p:nvPr>
        </p:nvSpPr>
        <p:spPr/>
        <p:txBody>
          <a:bodyPr/>
          <a:lstStyle/>
          <a:p>
            <a:fld id="{5A0614AE-7DA6-4443-9A06-FA7BD7CD666D}" type="slidenum">
              <a:rPr lang="en-US" smtClean="0"/>
              <a:pPr/>
              <a:t>46</a:t>
            </a:fld>
            <a:endParaRPr lang="en-US" dirty="0"/>
          </a:p>
        </p:txBody>
      </p:sp>
    </p:spTree>
    <p:extLst>
      <p:ext uri="{BB962C8B-B14F-4D97-AF65-F5344CB8AC3E}">
        <p14:creationId xmlns:p14="http://schemas.microsoft.com/office/powerpoint/2010/main" val="16249709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3" name="Content Placeholder 2"/>
          <p:cNvSpPr>
            <a:spLocks noGrp="1"/>
          </p:cNvSpPr>
          <p:nvPr>
            <p:ph idx="1"/>
          </p:nvPr>
        </p:nvSpPr>
        <p:spPr>
          <a:xfrm>
            <a:off x="533400" y="4246356"/>
            <a:ext cx="8915400" cy="1887744"/>
          </a:xfrm>
        </p:spPr>
        <p:txBody>
          <a:bodyPr/>
          <a:lstStyle/>
          <a:p>
            <a:pPr lvl="1"/>
            <a:r>
              <a:rPr lang="en-US" dirty="0"/>
              <a:t>Sometimes Tableau may identify a field with a data type that is incorrect. </a:t>
            </a:r>
          </a:p>
          <a:p>
            <a:pPr lvl="1"/>
            <a:r>
              <a:rPr lang="en-US" dirty="0"/>
              <a:t>For example, a field that contains dates may be identified as an integer rather than a date. </a:t>
            </a:r>
          </a:p>
          <a:p>
            <a:pPr lvl="1"/>
            <a:r>
              <a:rPr lang="en-US" dirty="0"/>
              <a:t>You can change the data type in Tableau by right-clicking the field in the Data window, selecting Change Data Type, and then selecting the appropriate data type.</a:t>
            </a:r>
          </a:p>
        </p:txBody>
      </p:sp>
      <p:sp>
        <p:nvSpPr>
          <p:cNvPr id="4" name="Slide Number Placeholder 3"/>
          <p:cNvSpPr>
            <a:spLocks noGrp="1"/>
          </p:cNvSpPr>
          <p:nvPr>
            <p:ph type="sldNum" sz="quarter" idx="12"/>
          </p:nvPr>
        </p:nvSpPr>
        <p:spPr/>
        <p:txBody>
          <a:bodyPr/>
          <a:lstStyle/>
          <a:p>
            <a:fld id="{5A0614AE-7DA6-4443-9A06-FA7BD7CD666D}" type="slidenum">
              <a:rPr lang="en-US" smtClean="0"/>
              <a:pPr/>
              <a:t>47</a:t>
            </a:fld>
            <a:endParaRPr lang="en-US" dirty="0"/>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l="745" t="45078" r="67709" b="23422"/>
          <a:stretch>
            <a:fillRect/>
          </a:stretch>
        </p:blipFill>
        <p:spPr bwMode="auto">
          <a:xfrm>
            <a:off x="2474495" y="1115840"/>
            <a:ext cx="4957011" cy="27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3053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Rows and Columns Shelves</a:t>
            </a:r>
          </a:p>
        </p:txBody>
      </p:sp>
      <p:sp>
        <p:nvSpPr>
          <p:cNvPr id="3" name="Content Placeholder 2"/>
          <p:cNvSpPr>
            <a:spLocks noGrp="1"/>
          </p:cNvSpPr>
          <p:nvPr>
            <p:ph idx="1"/>
          </p:nvPr>
        </p:nvSpPr>
        <p:spPr>
          <a:xfrm>
            <a:off x="533400" y="1092200"/>
            <a:ext cx="4724400" cy="4699000"/>
          </a:xfrm>
        </p:spPr>
        <p:txBody>
          <a:bodyPr/>
          <a:lstStyle/>
          <a:p>
            <a:pPr lvl="1" algn="just"/>
            <a:r>
              <a:rPr lang="en-US" dirty="0"/>
              <a:t>The Columns shelf creates the columns of a table, while the Rows shelf creates the rows of a table. You can place an unlimited number of fields on these shelves.</a:t>
            </a:r>
          </a:p>
          <a:p>
            <a:pPr lvl="1" algn="just"/>
            <a:r>
              <a:rPr lang="en-US" dirty="0"/>
              <a:t>When you place a dimension on the Rows or Columns shelf, headers for the members of that dimension are created. When you place a measure on the Rows or Columns shelf, quantitative axes for that measure are created. As you build up your data view with more fields, additional headers and axes are included in the table and you get an increasingly detailed picture of your data.</a:t>
            </a:r>
          </a:p>
          <a:p>
            <a:pPr lvl="1" algn="just"/>
            <a:r>
              <a:rPr lang="en-US" dirty="0"/>
              <a:t>In the view shown below, the members of the Customer Segment dimension are displayed as column headers, while the Profit measure is displayed as a vertical quantitative axis.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48</a:t>
            </a:fld>
            <a:endParaRPr lang="en-US" dirty="0"/>
          </a:p>
        </p:txBody>
      </p:sp>
      <p:pic>
        <p:nvPicPr>
          <p:cNvPr id="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0700" y="1465475"/>
            <a:ext cx="381000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33400" y="5791200"/>
            <a:ext cx="8915400" cy="646331"/>
          </a:xfrm>
          <a:prstGeom prst="rect">
            <a:avLst/>
          </a:prstGeom>
          <a:noFill/>
        </p:spPr>
        <p:txBody>
          <a:bodyPr wrap="square" rtlCol="0">
            <a:spAutoFit/>
          </a:bodyPr>
          <a:lstStyle/>
          <a:p>
            <a:r>
              <a:rPr lang="en-US" b="1" dirty="0"/>
              <a:t>Tableau displays data using marks, where every mark corresponds to a row (or a group of rows) in your data source</a:t>
            </a:r>
            <a:r>
              <a:rPr lang="en-US" b="1" dirty="0" smtClean="0"/>
              <a:t>.</a:t>
            </a:r>
            <a:endParaRPr lang="en-US" b="1" dirty="0"/>
          </a:p>
        </p:txBody>
      </p:sp>
    </p:spTree>
    <p:extLst>
      <p:ext uri="{BB962C8B-B14F-4D97-AF65-F5344CB8AC3E}">
        <p14:creationId xmlns:p14="http://schemas.microsoft.com/office/powerpoint/2010/main" val="3428587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Einstein puzzle</a:t>
            </a:r>
          </a:p>
        </p:txBody>
      </p:sp>
      <p:sp>
        <p:nvSpPr>
          <p:cNvPr id="3" name="Content Placeholder 2"/>
          <p:cNvSpPr>
            <a:spLocks noGrp="1"/>
          </p:cNvSpPr>
          <p:nvPr>
            <p:ph idx="1"/>
          </p:nvPr>
        </p:nvSpPr>
        <p:spPr/>
        <p:txBody>
          <a:bodyPr/>
          <a:lstStyle/>
          <a:p>
            <a:pPr lvl="1"/>
            <a:r>
              <a:rPr lang="en-US" dirty="0"/>
              <a:t>There are 5 houses in 5 different colors. In each house lives a person with a different nationality. The 5 owners drink a certain type of beverage, smoke a certain brand of cigar, and keep a certain pet. No owners have the same pet, smoke the same brand of cigar, or drink the same beverage.“</a:t>
            </a:r>
          </a:p>
          <a:p>
            <a:pPr lvl="1"/>
            <a:endParaRPr lang="en-US" dirty="0"/>
          </a:p>
          <a:p>
            <a:pPr lvl="1"/>
            <a:r>
              <a:rPr lang="en-US" b="1" dirty="0"/>
              <a:t>The question is: </a:t>
            </a:r>
            <a:r>
              <a:rPr lang="en-US" dirty="0"/>
              <a:t>Who owns the fish?</a:t>
            </a:r>
          </a:p>
        </p:txBody>
      </p:sp>
      <p:sp>
        <p:nvSpPr>
          <p:cNvPr id="4" name="Slide Number Placeholder 3"/>
          <p:cNvSpPr>
            <a:spLocks noGrp="1"/>
          </p:cNvSpPr>
          <p:nvPr>
            <p:ph type="sldNum" sz="quarter" idx="12"/>
          </p:nvPr>
        </p:nvSpPr>
        <p:spPr/>
        <p:txBody>
          <a:bodyPr/>
          <a:lstStyle/>
          <a:p>
            <a:fld id="{5A0614AE-7DA6-4443-9A06-FA7BD7CD666D}" type="slidenum">
              <a:rPr lang="en-US" smtClean="0"/>
              <a:pPr/>
              <a:t>4</a:t>
            </a:fld>
            <a:endParaRPr lang="en-US" dirty="0"/>
          </a:p>
        </p:txBody>
      </p:sp>
    </p:spTree>
    <p:extLst>
      <p:ext uri="{BB962C8B-B14F-4D97-AF65-F5344CB8AC3E}">
        <p14:creationId xmlns:p14="http://schemas.microsoft.com/office/powerpoint/2010/main" val="36842718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Rows and Columns Shelves (</a:t>
            </a:r>
            <a:r>
              <a:rPr lang="en-US" dirty="0" smtClean="0"/>
              <a:t>Cont’d…)</a:t>
            </a:r>
            <a:endParaRPr lang="en-US" dirty="0"/>
          </a:p>
        </p:txBody>
      </p:sp>
      <p:sp>
        <p:nvSpPr>
          <p:cNvPr id="3" name="Content Placeholder 2"/>
          <p:cNvSpPr>
            <a:spLocks noGrp="1"/>
          </p:cNvSpPr>
          <p:nvPr>
            <p:ph idx="1"/>
          </p:nvPr>
        </p:nvSpPr>
        <p:spPr/>
        <p:txBody>
          <a:bodyPr/>
          <a:lstStyle/>
          <a:p>
            <a:pPr lvl="1"/>
            <a:r>
              <a:rPr lang="en-US" dirty="0"/>
              <a:t>Adding more fields to the Rows and Columns shelves adds more rows, columns, and panes to the table</a:t>
            </a:r>
            <a:r>
              <a:rPr lang="en-US" dirty="0" smtClean="0"/>
              <a: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49</a:t>
            </a:fld>
            <a:endParaRPr lang="en-US"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0"/>
            <a:ext cx="6172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185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me: Charts</a:t>
            </a:r>
          </a:p>
        </p:txBody>
      </p:sp>
      <p:sp>
        <p:nvSpPr>
          <p:cNvPr id="3" name="Content Placeholder 2"/>
          <p:cNvSpPr>
            <a:spLocks noGrp="1"/>
          </p:cNvSpPr>
          <p:nvPr>
            <p:ph idx="1"/>
          </p:nvPr>
        </p:nvSpPr>
        <p:spPr>
          <a:xfrm>
            <a:off x="533400" y="1092200"/>
            <a:ext cx="3962400" cy="5041900"/>
          </a:xfrm>
        </p:spPr>
        <p:txBody>
          <a:bodyPr/>
          <a:lstStyle/>
          <a:p>
            <a:pPr lvl="1" algn="just"/>
            <a:r>
              <a:rPr lang="en-US" dirty="0"/>
              <a:t>Show Me creates a view based on the fields already used in the view and any fields you’ve selected in the Data window. Open Show Me by clicking Show Me on the toolbar.</a:t>
            </a:r>
          </a:p>
          <a:p>
            <a:pPr lvl="1" algn="just"/>
            <a:r>
              <a:rPr lang="en-US" dirty="0"/>
              <a:t>When you use Show </a:t>
            </a:r>
            <a:r>
              <a:rPr lang="en-US" dirty="0" smtClean="0"/>
              <a:t>Me </a:t>
            </a:r>
            <a:r>
              <a:rPr lang="en-US" dirty="0"/>
              <a:t>simply select fields you want to analyze in the Data window and then select the type of view you want to create. Tableau automatically evaluates the selected fields and gives you the option of several types of views that would be appropriate for those fields.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50</a:t>
            </a:fld>
            <a:endParaRPr lang="en-US"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277256"/>
            <a:ext cx="1675579" cy="4547095"/>
          </a:xfrm>
          <a:prstGeom prst="rect">
            <a:avLst/>
          </a:prstGeom>
          <a:ln/>
        </p:spPr>
        <p:style>
          <a:lnRef idx="2">
            <a:schemeClr val="accent1"/>
          </a:lnRef>
          <a:fillRef idx="1">
            <a:schemeClr val="lt1"/>
          </a:fillRef>
          <a:effectRef idx="0">
            <a:schemeClr val="accent1"/>
          </a:effectRef>
          <a:fontRef idx="minor">
            <a:schemeClr val="dk1"/>
          </a:fontRef>
        </p:style>
      </p:pic>
      <p:pic>
        <p:nvPicPr>
          <p:cNvPr id="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6224" y="1277257"/>
            <a:ext cx="1888990" cy="4547095"/>
          </a:xfrm>
          <a:prstGeom prst="rect">
            <a:avLst/>
          </a:prstGeom>
          <a:ln/>
        </p:spPr>
        <p:style>
          <a:lnRef idx="2">
            <a:schemeClr val="accent1"/>
          </a:lnRef>
          <a:fillRef idx="1">
            <a:schemeClr val="lt1"/>
          </a:fillRef>
          <a:effectRef idx="0">
            <a:schemeClr val="accent1"/>
          </a:effectRef>
          <a:fontRef idx="minor">
            <a:schemeClr val="dk1"/>
          </a:fontRef>
        </p:style>
      </p:pic>
      <p:cxnSp>
        <p:nvCxnSpPr>
          <p:cNvPr id="8" name="Straight Arrow Connector 7"/>
          <p:cNvCxnSpPr>
            <a:stCxn id="5" idx="3"/>
            <a:endCxn id="6" idx="1"/>
          </p:cNvCxnSpPr>
          <p:nvPr/>
        </p:nvCxnSpPr>
        <p:spPr>
          <a:xfrm>
            <a:off x="6399979" y="3550804"/>
            <a:ext cx="1136245"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4029" y="5997330"/>
            <a:ext cx="7794919" cy="504000"/>
          </a:xfrm>
          <a:prstGeom prst="rect">
            <a:avLst/>
          </a:prstGeom>
          <a:noFill/>
        </p:spPr>
        <p:txBody>
          <a:bodyPr wrap="square" rtlCol="0">
            <a:spAutoFit/>
          </a:bodyPr>
          <a:lstStyle/>
          <a:p>
            <a:r>
              <a:rPr lang="en-US" b="1" dirty="0"/>
              <a:t>Any view type that is not gray will generate a view of your data</a:t>
            </a:r>
            <a:r>
              <a:rPr lang="en-US" b="1" dirty="0" smtClean="0"/>
              <a:t>.</a:t>
            </a:r>
            <a:endParaRPr lang="en-US" b="1" dirty="0"/>
          </a:p>
        </p:txBody>
      </p:sp>
    </p:spTree>
    <p:extLst>
      <p:ext uri="{BB962C8B-B14F-4D97-AF65-F5344CB8AC3E}">
        <p14:creationId xmlns:p14="http://schemas.microsoft.com/office/powerpoint/2010/main" val="4233979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Me: Charts (</a:t>
            </a:r>
            <a:r>
              <a:rPr lang="en-US" dirty="0" smtClean="0"/>
              <a:t>Cont’d…)</a:t>
            </a:r>
            <a:endParaRPr lang="en-US" dirty="0"/>
          </a:p>
        </p:txBody>
      </p:sp>
      <p:sp>
        <p:nvSpPr>
          <p:cNvPr id="3" name="Content Placeholder 2"/>
          <p:cNvSpPr>
            <a:spLocks noGrp="1"/>
          </p:cNvSpPr>
          <p:nvPr>
            <p:ph idx="1"/>
          </p:nvPr>
        </p:nvSpPr>
        <p:spPr/>
        <p:txBody>
          <a:bodyPr/>
          <a:lstStyle/>
          <a:p>
            <a:pPr lvl="1"/>
            <a:r>
              <a:rPr lang="en-US" dirty="0"/>
              <a:t>View the Result. Tableau automatically creates a view of the data</a:t>
            </a:r>
            <a:r>
              <a:rPr lang="en-US" dirty="0" smtClean="0"/>
              <a: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51</a:t>
            </a:fld>
            <a:endParaRPr lang="en-US"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2719" y="1676400"/>
            <a:ext cx="6220562" cy="4086470"/>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88408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Marks Card</a:t>
            </a:r>
          </a:p>
        </p:txBody>
      </p:sp>
      <p:sp>
        <p:nvSpPr>
          <p:cNvPr id="3" name="Content Placeholder 2"/>
          <p:cNvSpPr>
            <a:spLocks noGrp="1"/>
          </p:cNvSpPr>
          <p:nvPr>
            <p:ph idx="1"/>
          </p:nvPr>
        </p:nvSpPr>
        <p:spPr/>
        <p:txBody>
          <a:bodyPr/>
          <a:lstStyle/>
          <a:p>
            <a:pPr lvl="1"/>
            <a:r>
              <a:rPr lang="en-US" dirty="0"/>
              <a:t>When you drag fields to the view, the resulting data points are displayed using marks. Each mark represents the intersection of all of the dimensions in the view. For example, in a view with Region and Year dimensions, there is a mark for every combination of those two field--for example, East 2011, East 2012, West 2011, West 2012, etc.:</a:t>
            </a:r>
          </a:p>
        </p:txBody>
      </p:sp>
      <p:sp>
        <p:nvSpPr>
          <p:cNvPr id="4" name="Slide Number Placeholder 3"/>
          <p:cNvSpPr>
            <a:spLocks noGrp="1"/>
          </p:cNvSpPr>
          <p:nvPr>
            <p:ph type="sldNum" sz="quarter" idx="12"/>
          </p:nvPr>
        </p:nvSpPr>
        <p:spPr/>
        <p:txBody>
          <a:bodyPr/>
          <a:lstStyle/>
          <a:p>
            <a:fld id="{5A0614AE-7DA6-4443-9A06-FA7BD7CD666D}" type="slidenum">
              <a:rPr lang="en-US" smtClean="0"/>
              <a:pPr/>
              <a:t>52</a:t>
            </a:fld>
            <a:endParaRPr lang="en-US" dirty="0"/>
          </a:p>
        </p:txBody>
      </p:sp>
      <p:pic>
        <p:nvPicPr>
          <p:cNvPr id="5" name="Picture 3"/>
          <p:cNvPicPr>
            <a:picLocks noChangeAspect="1"/>
          </p:cNvPicPr>
          <p:nvPr/>
        </p:nvPicPr>
        <p:blipFill rotWithShape="1">
          <a:blip r:embed="rId2">
            <a:extLst>
              <a:ext uri="{28A0092B-C50C-407E-A947-70E740481C1C}">
                <a14:useLocalDpi xmlns:a14="http://schemas.microsoft.com/office/drawing/2010/main" val="0"/>
              </a:ext>
            </a:extLst>
          </a:blip>
          <a:srcRect r="4137" b="6530"/>
          <a:stretch/>
        </p:blipFill>
        <p:spPr bwMode="auto">
          <a:xfrm>
            <a:off x="2211539" y="2408960"/>
            <a:ext cx="5256062" cy="3534640"/>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0650657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Marks Card (</a:t>
            </a:r>
            <a:r>
              <a:rPr lang="en-US" dirty="0" smtClean="0"/>
              <a:t>Cont’d…)</a:t>
            </a:r>
            <a:endParaRPr lang="en-US" dirty="0"/>
          </a:p>
        </p:txBody>
      </p:sp>
      <p:sp>
        <p:nvSpPr>
          <p:cNvPr id="3" name="Content Placeholder 2"/>
          <p:cNvSpPr>
            <a:spLocks noGrp="1"/>
          </p:cNvSpPr>
          <p:nvPr>
            <p:ph idx="1"/>
          </p:nvPr>
        </p:nvSpPr>
        <p:spPr/>
        <p:txBody>
          <a:bodyPr/>
          <a:lstStyle/>
          <a:p>
            <a:pPr lvl="1"/>
            <a:r>
              <a:rPr lang="en-US" dirty="0"/>
              <a:t>Marks can be displayed in many different ways including lines, shapes, bars, maps, and so on. You can show additional information about your data using mark properties such as color, size, shape, and labels. The type of mark you use and the mark properties are controlled by the Marks card. Drag fields to the Marks card to show more data. For example, you can enhance the view above by dragging Profit to Color. With this additional information, it becomes apparent that the International region is consistently more profitable than other regions:</a:t>
            </a:r>
          </a:p>
        </p:txBody>
      </p:sp>
      <p:sp>
        <p:nvSpPr>
          <p:cNvPr id="4" name="Slide Number Placeholder 3"/>
          <p:cNvSpPr>
            <a:spLocks noGrp="1"/>
          </p:cNvSpPr>
          <p:nvPr>
            <p:ph type="sldNum" sz="quarter" idx="12"/>
          </p:nvPr>
        </p:nvSpPr>
        <p:spPr/>
        <p:txBody>
          <a:bodyPr/>
          <a:lstStyle/>
          <a:p>
            <a:fld id="{5A0614AE-7DA6-4443-9A06-FA7BD7CD666D}" type="slidenum">
              <a:rPr lang="en-US" smtClean="0"/>
              <a:pPr/>
              <a:t>53</a:t>
            </a:fld>
            <a:endParaRPr lang="en-US" dirty="0"/>
          </a:p>
        </p:txBody>
      </p:sp>
      <p:pic>
        <p:nvPicPr>
          <p:cNvPr id="5" name="Picture 3"/>
          <p:cNvPicPr>
            <a:picLocks noChangeAspect="1"/>
          </p:cNvPicPr>
          <p:nvPr/>
        </p:nvPicPr>
        <p:blipFill rotWithShape="1">
          <a:blip r:embed="rId2">
            <a:extLst>
              <a:ext uri="{28A0092B-C50C-407E-A947-70E740481C1C}">
                <a14:useLocalDpi xmlns:a14="http://schemas.microsoft.com/office/drawing/2010/main" val="0"/>
              </a:ext>
            </a:extLst>
          </a:blip>
          <a:srcRect r="2814" b="6205"/>
          <a:stretch/>
        </p:blipFill>
        <p:spPr bwMode="auto">
          <a:xfrm>
            <a:off x="915763" y="2894647"/>
            <a:ext cx="7847237" cy="3455351"/>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4162542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Filters</a:t>
            </a:r>
          </a:p>
        </p:txBody>
      </p:sp>
      <p:sp>
        <p:nvSpPr>
          <p:cNvPr id="3" name="Content Placeholder 2"/>
          <p:cNvSpPr>
            <a:spLocks noGrp="1"/>
          </p:cNvSpPr>
          <p:nvPr>
            <p:ph idx="1"/>
          </p:nvPr>
        </p:nvSpPr>
        <p:spPr/>
        <p:txBody>
          <a:bodyPr/>
          <a:lstStyle/>
          <a:p>
            <a:pPr lvl="1"/>
            <a:r>
              <a:rPr lang="en-US" b="1" dirty="0"/>
              <a:t>Basic Categorical Filters</a:t>
            </a:r>
          </a:p>
          <a:p>
            <a:pPr lvl="2"/>
            <a:r>
              <a:rPr lang="en-US" dirty="0"/>
              <a:t>Drag a field from the Data window to the Filters shelf. You can also right-click a field on any shelf and select Filter.</a:t>
            </a:r>
          </a:p>
        </p:txBody>
      </p:sp>
      <p:sp>
        <p:nvSpPr>
          <p:cNvPr id="4" name="Slide Number Placeholder 3"/>
          <p:cNvSpPr>
            <a:spLocks noGrp="1"/>
          </p:cNvSpPr>
          <p:nvPr>
            <p:ph type="sldNum" sz="quarter" idx="12"/>
          </p:nvPr>
        </p:nvSpPr>
        <p:spPr/>
        <p:txBody>
          <a:bodyPr/>
          <a:lstStyle/>
          <a:p>
            <a:fld id="{5A0614AE-7DA6-4443-9A06-FA7BD7CD666D}" type="slidenum">
              <a:rPr lang="en-US" smtClean="0"/>
              <a:pPr/>
              <a:t>54</a:t>
            </a:fld>
            <a:endParaRPr lang="en-US" dirty="0"/>
          </a:p>
        </p:txBody>
      </p:sp>
      <p:pic>
        <p:nvPicPr>
          <p:cNvPr id="5" name="Picture 3"/>
          <p:cNvPicPr>
            <a:picLocks noChangeAspect="1"/>
          </p:cNvPicPr>
          <p:nvPr/>
        </p:nvPicPr>
        <p:blipFill rotWithShape="1">
          <a:blip r:embed="rId2">
            <a:extLst>
              <a:ext uri="{28A0092B-C50C-407E-A947-70E740481C1C}">
                <a14:useLocalDpi xmlns:a14="http://schemas.microsoft.com/office/drawing/2010/main" val="0"/>
              </a:ext>
            </a:extLst>
          </a:blip>
          <a:srcRect r="2128" b="2726"/>
          <a:stretch/>
        </p:blipFill>
        <p:spPr bwMode="auto">
          <a:xfrm>
            <a:off x="1371317" y="2181475"/>
            <a:ext cx="7010683" cy="3762126"/>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677476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a:t>
            </a:r>
          </a:p>
        </p:txBody>
      </p:sp>
      <p:sp>
        <p:nvSpPr>
          <p:cNvPr id="3" name="Content Placeholder 2"/>
          <p:cNvSpPr>
            <a:spLocks noGrp="1"/>
          </p:cNvSpPr>
          <p:nvPr>
            <p:ph idx="1"/>
          </p:nvPr>
        </p:nvSpPr>
        <p:spPr/>
        <p:txBody>
          <a:bodyPr>
            <a:normAutofit lnSpcReduction="10000"/>
          </a:bodyPr>
          <a:lstStyle/>
          <a:p>
            <a:pPr lvl="1"/>
            <a:r>
              <a:rPr lang="en-US" b="1" dirty="0"/>
              <a:t>Create Dashboard</a:t>
            </a:r>
          </a:p>
          <a:p>
            <a:pPr lvl="2"/>
            <a:r>
              <a:rPr lang="en-US" dirty="0"/>
              <a:t>Select Edit &gt; New </a:t>
            </a:r>
            <a:r>
              <a:rPr lang="en-US" dirty="0" smtClean="0"/>
              <a:t>Dashboard</a:t>
            </a:r>
          </a:p>
          <a:p>
            <a:pPr lvl="2"/>
            <a:endParaRPr lang="en-US" dirty="0"/>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a:p>
          <a:p>
            <a:pPr lvl="2"/>
            <a:endParaRPr lang="en-US" dirty="0"/>
          </a:p>
          <a:p>
            <a:pPr lvl="1"/>
            <a:r>
              <a:rPr lang="en-US" b="1" dirty="0"/>
              <a:t>Adding Views to a Dashboard</a:t>
            </a:r>
          </a:p>
          <a:p>
            <a:pPr lvl="1"/>
            <a:r>
              <a:rPr lang="en-US" dirty="0" smtClean="0"/>
              <a:t>When you open a dashboard the Dashboard window replaces the Data window on the left side of the workbook. The Dashboard window lists the worksheets that are currently in the workbook. As you create new worksheets, the Dashboard window updates so you always have all worksheets available when adding to a dashboard.</a:t>
            </a:r>
          </a:p>
          <a:p>
            <a:endParaRPr lang="en-US" dirty="0"/>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55</a:t>
            </a:fld>
            <a:endParaRPr lang="en-US"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2365190" cy="2592990"/>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4103813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a:t>
            </a:r>
            <a:r>
              <a:rPr lang="en-US" dirty="0" smtClean="0"/>
              <a:t>Cont’d…)</a:t>
            </a:r>
            <a:endParaRPr lang="en-US" dirty="0"/>
          </a:p>
        </p:txBody>
      </p:sp>
      <p:sp>
        <p:nvSpPr>
          <p:cNvPr id="3" name="Content Placeholder 2"/>
          <p:cNvSpPr>
            <a:spLocks noGrp="1"/>
          </p:cNvSpPr>
          <p:nvPr>
            <p:ph idx="1"/>
          </p:nvPr>
        </p:nvSpPr>
        <p:spPr/>
        <p:txBody>
          <a:bodyPr/>
          <a:lstStyle/>
          <a:p>
            <a:pPr lvl="1"/>
            <a:r>
              <a:rPr lang="en-US" dirty="0"/>
              <a:t>To add a view to a dashboard, click and drag a worksheet from the Dashboard window to the dashboard on the right:</a:t>
            </a:r>
          </a:p>
        </p:txBody>
      </p:sp>
      <p:sp>
        <p:nvSpPr>
          <p:cNvPr id="4" name="Slide Number Placeholder 3"/>
          <p:cNvSpPr>
            <a:spLocks noGrp="1"/>
          </p:cNvSpPr>
          <p:nvPr>
            <p:ph type="sldNum" sz="quarter" idx="12"/>
          </p:nvPr>
        </p:nvSpPr>
        <p:spPr/>
        <p:txBody>
          <a:bodyPr/>
          <a:lstStyle/>
          <a:p>
            <a:fld id="{5A0614AE-7DA6-4443-9A06-FA7BD7CD666D}" type="slidenum">
              <a:rPr lang="en-US" smtClean="0"/>
              <a:pPr/>
              <a:t>56</a:t>
            </a:fld>
            <a:endParaRPr lang="en-US"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25554"/>
            <a:ext cx="5041529" cy="448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65884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(Cont’d…)</a:t>
            </a:r>
          </a:p>
        </p:txBody>
      </p:sp>
      <p:sp>
        <p:nvSpPr>
          <p:cNvPr id="11" name="Content Placeholder 10"/>
          <p:cNvSpPr>
            <a:spLocks noGrp="1"/>
          </p:cNvSpPr>
          <p:nvPr>
            <p:ph sz="half" idx="1"/>
          </p:nvPr>
        </p:nvSpPr>
        <p:spPr/>
        <p:style>
          <a:lnRef idx="2">
            <a:schemeClr val="accent1"/>
          </a:lnRef>
          <a:fillRef idx="1">
            <a:schemeClr val="lt1"/>
          </a:fillRef>
          <a:effectRef idx="0">
            <a:schemeClr val="accent1"/>
          </a:effectRef>
          <a:fontRef idx="minor">
            <a:schemeClr val="dk1"/>
          </a:fontRef>
        </p:style>
        <p:txBody>
          <a:bodyPr/>
          <a:lstStyle/>
          <a:p>
            <a:pPr lvl="1"/>
            <a:r>
              <a:rPr lang="en-US" dirty="0"/>
              <a:t>Continue to drag as many of the worksheets to the dashboard as you like. Notice as you drag worksheets around over the dashboard a black bar displays, indicating the various places you can drop it.</a:t>
            </a:r>
          </a:p>
          <a:p>
            <a:endParaRPr lang="en-US" dirty="0"/>
          </a:p>
        </p:txBody>
      </p:sp>
      <p:sp>
        <p:nvSpPr>
          <p:cNvPr id="12" name="Content Placeholder 11"/>
          <p:cNvSpPr>
            <a:spLocks noGrp="1"/>
          </p:cNvSpPr>
          <p:nvPr>
            <p:ph sz="half" idx="2"/>
          </p:nvPr>
        </p:nvSpPr>
        <p:spPr/>
        <p:style>
          <a:lnRef idx="2">
            <a:schemeClr val="accent1"/>
          </a:lnRef>
          <a:fillRef idx="1">
            <a:schemeClr val="lt1"/>
          </a:fillRef>
          <a:effectRef idx="0">
            <a:schemeClr val="accent1"/>
          </a:effectRef>
          <a:fontRef idx="minor">
            <a:schemeClr val="dk1"/>
          </a:fontRef>
        </p:style>
        <p:txBody>
          <a:bodyPr/>
          <a:lstStyle/>
          <a:p>
            <a:pPr lvl="1"/>
            <a:r>
              <a:rPr lang="en-US" dirty="0"/>
              <a:t>After a view is added to the dashboard, the worksheet is marked with a check mark in the Dashboard window. Also, any legends or quick filters that are turned on for the sheet are automatically added to the dashboard.</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57</a:t>
            </a:fld>
            <a:endParaRPr lang="en-US" dirty="0"/>
          </a:p>
        </p:txBody>
      </p:sp>
      <p:pic>
        <p:nvPicPr>
          <p:cNvPr id="1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206" y="2743199"/>
            <a:ext cx="41354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1178" y="2746828"/>
            <a:ext cx="3889568" cy="320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1245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Example</a:t>
            </a:r>
          </a:p>
        </p:txBody>
      </p:sp>
      <p:sp>
        <p:nvSpPr>
          <p:cNvPr id="3" name="Slide Number Placeholder 2"/>
          <p:cNvSpPr>
            <a:spLocks noGrp="1"/>
          </p:cNvSpPr>
          <p:nvPr>
            <p:ph type="sldNum" sz="quarter" idx="12"/>
          </p:nvPr>
        </p:nvSpPr>
        <p:spPr/>
        <p:txBody>
          <a:bodyPr/>
          <a:lstStyle/>
          <a:p>
            <a:fld id="{5A0614AE-7DA6-4443-9A06-FA7BD7CD666D}" type="slidenum">
              <a:rPr lang="en-US" smtClean="0"/>
              <a:pPr/>
              <a:t>58</a:t>
            </a:fld>
            <a:endParaRPr lang="en-US" dirty="0"/>
          </a:p>
        </p:txBody>
      </p:sp>
      <p:pic>
        <p:nvPicPr>
          <p:cNvPr id="4" name="Content Placeholder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092200"/>
            <a:ext cx="7543800" cy="5232400"/>
          </a:xfrm>
          <a:prstGeom prst="rect">
            <a:avLst/>
          </a:prstGeom>
        </p:spPr>
      </p:pic>
    </p:spTree>
    <p:extLst>
      <p:ext uri="{BB962C8B-B14F-4D97-AF65-F5344CB8AC3E}">
        <p14:creationId xmlns:p14="http://schemas.microsoft.com/office/powerpoint/2010/main" val="37676296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constraints </a:t>
            </a:r>
            <a:r>
              <a:rPr lang="en-US" dirty="0"/>
              <a:t>are -</a:t>
            </a:r>
          </a:p>
        </p:txBody>
      </p:sp>
      <p:sp>
        <p:nvSpPr>
          <p:cNvPr id="3" name="Content Placeholder 2"/>
          <p:cNvSpPr>
            <a:spLocks noGrp="1"/>
          </p:cNvSpPr>
          <p:nvPr>
            <p:ph idx="1"/>
          </p:nvPr>
        </p:nvSpPr>
        <p:spPr>
          <a:xfrm>
            <a:off x="533400" y="1092200"/>
            <a:ext cx="8915400" cy="5384800"/>
          </a:xfrm>
        </p:spPr>
        <p:txBody>
          <a:bodyPr>
            <a:normAutofit lnSpcReduction="10000"/>
          </a:bodyPr>
          <a:lstStyle/>
          <a:p>
            <a:pPr lvl="1"/>
            <a:r>
              <a:rPr lang="en-US" dirty="0"/>
              <a:t>The Brit lives in the red house.</a:t>
            </a:r>
          </a:p>
          <a:p>
            <a:pPr lvl="1"/>
            <a:r>
              <a:rPr lang="en-US" dirty="0"/>
              <a:t>The Swede keeps dogs as pets.</a:t>
            </a:r>
          </a:p>
          <a:p>
            <a:pPr lvl="1"/>
            <a:r>
              <a:rPr lang="en-US" dirty="0"/>
              <a:t>The Dane drinks tea.</a:t>
            </a:r>
          </a:p>
          <a:p>
            <a:pPr lvl="1"/>
            <a:r>
              <a:rPr lang="en-US" dirty="0"/>
              <a:t>The green house is on the left of the white house.</a:t>
            </a:r>
          </a:p>
          <a:p>
            <a:pPr lvl="1"/>
            <a:r>
              <a:rPr lang="en-US" dirty="0"/>
              <a:t>The green homeowner drinks coffee.</a:t>
            </a:r>
          </a:p>
          <a:p>
            <a:pPr lvl="1"/>
            <a:r>
              <a:rPr lang="en-US" dirty="0"/>
              <a:t>The person who smokes Pall Mall rears birds.</a:t>
            </a:r>
          </a:p>
          <a:p>
            <a:pPr lvl="1"/>
            <a:r>
              <a:rPr lang="en-US" dirty="0"/>
              <a:t>The owner of the yellow house smokes Dunhill.</a:t>
            </a:r>
          </a:p>
          <a:p>
            <a:pPr lvl="1"/>
            <a:r>
              <a:rPr lang="en-US" dirty="0"/>
              <a:t>The man living in the center house drinks milk.</a:t>
            </a:r>
          </a:p>
          <a:p>
            <a:pPr lvl="1"/>
            <a:r>
              <a:rPr lang="en-US" dirty="0"/>
              <a:t>The Norwegian lives in the first house.</a:t>
            </a:r>
          </a:p>
          <a:p>
            <a:pPr lvl="1"/>
            <a:r>
              <a:rPr lang="en-US" dirty="0"/>
              <a:t>The man who smokes Blend lives next to the one who keeps cats.</a:t>
            </a:r>
          </a:p>
          <a:p>
            <a:pPr lvl="1"/>
            <a:r>
              <a:rPr lang="en-US" dirty="0"/>
              <a:t>The man who keeps the horse lives next to the man who smokes Dunhill.</a:t>
            </a:r>
          </a:p>
          <a:p>
            <a:pPr lvl="1"/>
            <a:r>
              <a:rPr lang="en-US" dirty="0"/>
              <a:t>The owner who smokes Blue master drinks beer.</a:t>
            </a:r>
          </a:p>
          <a:p>
            <a:pPr lvl="1"/>
            <a:r>
              <a:rPr lang="en-US" dirty="0"/>
              <a:t>The German smokes prince.</a:t>
            </a:r>
          </a:p>
          <a:p>
            <a:pPr lvl="1"/>
            <a:r>
              <a:rPr lang="en-US" dirty="0"/>
              <a:t>The Norwegian lives next to the blue house.</a:t>
            </a:r>
          </a:p>
          <a:p>
            <a:pPr lvl="1"/>
            <a:r>
              <a:rPr lang="en-US" dirty="0"/>
              <a:t>The man who smokes Blend has a neighbor who drinks water.</a:t>
            </a:r>
          </a:p>
        </p:txBody>
      </p:sp>
      <p:sp>
        <p:nvSpPr>
          <p:cNvPr id="4" name="Slide Number Placeholder 3"/>
          <p:cNvSpPr>
            <a:spLocks noGrp="1"/>
          </p:cNvSpPr>
          <p:nvPr>
            <p:ph type="sldNum" sz="quarter" idx="12"/>
          </p:nvPr>
        </p:nvSpPr>
        <p:spPr/>
        <p:txBody>
          <a:bodyPr/>
          <a:lstStyle/>
          <a:p>
            <a:fld id="{5A0614AE-7DA6-4443-9A06-FA7BD7CD666D}" type="slidenum">
              <a:rPr lang="en-US" smtClean="0"/>
              <a:pPr/>
              <a:t>5</a:t>
            </a:fld>
            <a:endParaRPr lang="en-US" dirty="0"/>
          </a:p>
        </p:txBody>
      </p:sp>
    </p:spTree>
    <p:extLst>
      <p:ext uri="{BB962C8B-B14F-4D97-AF65-F5344CB8AC3E}">
        <p14:creationId xmlns:p14="http://schemas.microsoft.com/office/powerpoint/2010/main" val="39965280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Topics</a:t>
            </a:r>
          </a:p>
        </p:txBody>
      </p:sp>
      <p:sp>
        <p:nvSpPr>
          <p:cNvPr id="3" name="Content Placeholder 2"/>
          <p:cNvSpPr>
            <a:spLocks noGrp="1"/>
          </p:cNvSpPr>
          <p:nvPr>
            <p:ph idx="1"/>
          </p:nvPr>
        </p:nvSpPr>
        <p:spPr/>
        <p:txBody>
          <a:bodyPr/>
          <a:lstStyle/>
          <a:p>
            <a:pPr lvl="1"/>
            <a:r>
              <a:rPr lang="en-US" dirty="0"/>
              <a:t>Data blending</a:t>
            </a:r>
          </a:p>
          <a:p>
            <a:pPr lvl="1"/>
            <a:r>
              <a:rPr lang="en-US" dirty="0"/>
              <a:t>Advanced Mapping Techniques</a:t>
            </a:r>
          </a:p>
          <a:p>
            <a:pPr lvl="1"/>
            <a:r>
              <a:rPr lang="en-US" dirty="0"/>
              <a:t>Data Calculations</a:t>
            </a:r>
          </a:p>
          <a:p>
            <a:pPr lvl="1"/>
            <a:r>
              <a:rPr lang="en-US" dirty="0"/>
              <a:t>Filtering Conditions and Measures</a:t>
            </a:r>
          </a:p>
          <a:p>
            <a:pPr lvl="1"/>
            <a:r>
              <a:rPr lang="en-US" dirty="0"/>
              <a:t>Trend lines, Residuals and Forecasting</a:t>
            </a:r>
          </a:p>
        </p:txBody>
      </p:sp>
      <p:sp>
        <p:nvSpPr>
          <p:cNvPr id="4" name="Slide Number Placeholder 3"/>
          <p:cNvSpPr>
            <a:spLocks noGrp="1"/>
          </p:cNvSpPr>
          <p:nvPr>
            <p:ph type="sldNum" sz="quarter" idx="12"/>
          </p:nvPr>
        </p:nvSpPr>
        <p:spPr/>
        <p:txBody>
          <a:bodyPr/>
          <a:lstStyle/>
          <a:p>
            <a:fld id="{5A0614AE-7DA6-4443-9A06-FA7BD7CD666D}" type="slidenum">
              <a:rPr lang="en-US" smtClean="0"/>
              <a:pPr/>
              <a:t>59</a:t>
            </a:fld>
            <a:endParaRPr lang="en-US" dirty="0"/>
          </a:p>
        </p:txBody>
      </p:sp>
    </p:spTree>
    <p:extLst>
      <p:ext uri="{BB962C8B-B14F-4D97-AF65-F5344CB8AC3E}">
        <p14:creationId xmlns:p14="http://schemas.microsoft.com/office/powerpoint/2010/main" val="40812809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lvl="1"/>
            <a:r>
              <a:rPr lang="en-US" dirty="0"/>
              <a:t>www.tableausoftware.com</a:t>
            </a:r>
          </a:p>
          <a:p>
            <a:pPr lvl="1"/>
            <a:r>
              <a:rPr lang="en-US" dirty="0"/>
              <a:t>http://www.slideshare.net/parthacharya/getting-started-with-tableau? (</a:t>
            </a:r>
            <a:r>
              <a:rPr lang="en-US" dirty="0" err="1"/>
              <a:t>Parth</a:t>
            </a:r>
            <a:r>
              <a:rPr lang="en-US" dirty="0"/>
              <a:t> </a:t>
            </a:r>
            <a:r>
              <a:rPr lang="en-US" dirty="0" err="1"/>
              <a:t>Archarya</a:t>
            </a:r>
            <a:r>
              <a:rPr lang="en-US" dirty="0"/>
              <a:t>)</a:t>
            </a:r>
          </a:p>
          <a:p>
            <a:pPr lvl="1"/>
            <a:r>
              <a:rPr lang="en-US" dirty="0"/>
              <a:t>http://www.slideshare.net/visualisingdata/the-8-hats-of-data-visualisation (Andy Kirk)</a:t>
            </a:r>
          </a:p>
          <a:p>
            <a:pPr lvl="1"/>
            <a:r>
              <a:rPr lang="en-US" dirty="0"/>
              <a:t>http://www.slideshare.net/thompsonkaren/data-visualization-theory (university of Idaho)</a:t>
            </a:r>
          </a:p>
          <a:p>
            <a:pPr lvl="1"/>
            <a:r>
              <a:rPr lang="en-US" dirty="0"/>
              <a:t>http://</a:t>
            </a:r>
            <a:r>
              <a:rPr lang="en-US" dirty="0" smtClean="0"/>
              <a:t>www.slideshare.net</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60</a:t>
            </a:fld>
            <a:endParaRPr lang="en-US" dirty="0"/>
          </a:p>
        </p:txBody>
      </p:sp>
    </p:spTree>
    <p:extLst>
      <p:ext uri="{BB962C8B-B14F-4D97-AF65-F5344CB8AC3E}">
        <p14:creationId xmlns:p14="http://schemas.microsoft.com/office/powerpoint/2010/main" val="3016964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t>
            </a:r>
            <a:r>
              <a:rPr lang="en-US" dirty="0" smtClean="0"/>
              <a:t>did </a:t>
            </a:r>
            <a:r>
              <a:rPr lang="en-US" dirty="0"/>
              <a:t>we </a:t>
            </a:r>
            <a:r>
              <a:rPr lang="en-US" dirty="0" smtClean="0"/>
              <a:t>face the difficulty?</a:t>
            </a:r>
            <a:endParaRPr lang="en-US" dirty="0"/>
          </a:p>
        </p:txBody>
      </p:sp>
      <p:sp>
        <p:nvSpPr>
          <p:cNvPr id="3" name="Slide Number Placeholder 2"/>
          <p:cNvSpPr>
            <a:spLocks noGrp="1"/>
          </p:cNvSpPr>
          <p:nvPr>
            <p:ph type="sldNum" sz="quarter" idx="12"/>
          </p:nvPr>
        </p:nvSpPr>
        <p:spPr/>
        <p:txBody>
          <a:bodyPr/>
          <a:lstStyle/>
          <a:p>
            <a:fld id="{5A0614AE-7DA6-4443-9A06-FA7BD7CD666D}" type="slidenum">
              <a:rPr lang="en-US" smtClean="0"/>
              <a:pPr/>
              <a:t>6</a:t>
            </a:fld>
            <a:endParaRPr lang="en-US" dirty="0"/>
          </a:p>
        </p:txBody>
      </p:sp>
      <p:pic>
        <p:nvPicPr>
          <p:cNvPr id="4" name="Picture 2" descr="C:\Users\Administrator\Desktop\Barriers-page-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288" y="1325563"/>
            <a:ext cx="4289425" cy="429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148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to the question </a:t>
            </a:r>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7</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86244974"/>
              </p:ext>
            </p:extLst>
          </p:nvPr>
        </p:nvGraphicFramePr>
        <p:xfrm>
          <a:off x="533400" y="1092200"/>
          <a:ext cx="8915400" cy="3886200"/>
        </p:xfrm>
        <a:graphic>
          <a:graphicData uri="http://schemas.openxmlformats.org/drawingml/2006/table">
            <a:tbl>
              <a:tblPr firstRow="1" firstCol="1">
                <a:tableStyleId>{5C22544A-7EE6-4342-B048-85BDC9FD1C3A}</a:tableStyleId>
              </a:tblPr>
              <a:tblGrid>
                <a:gridCol w="1485900"/>
                <a:gridCol w="1485900"/>
                <a:gridCol w="1485900"/>
                <a:gridCol w="1485900"/>
                <a:gridCol w="1485900"/>
                <a:gridCol w="1485900"/>
              </a:tblGrid>
              <a:tr h="821580">
                <a:tc>
                  <a:txBody>
                    <a:bodyPr/>
                    <a:lstStyle/>
                    <a:p>
                      <a:pPr marL="0" marR="0" algn="ctr">
                        <a:spcBef>
                          <a:spcPts val="0"/>
                        </a:spcBef>
                        <a:spcAft>
                          <a:spcPts val="0"/>
                        </a:spcAft>
                      </a:pPr>
                      <a:r>
                        <a:rPr lang="en-US" sz="1700" dirty="0"/>
                        <a:t> </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House 1</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House 2</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House 3</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House 4</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House 5</a:t>
                      </a:r>
                      <a:endParaRPr lang="en-US" sz="1700" dirty="0">
                        <a:latin typeface="Times New Roman"/>
                      </a:endParaRPr>
                    </a:p>
                  </a:txBody>
                  <a:tcPr marL="26377" marR="26377" marT="26377" marB="26377" anchor="ctr"/>
                </a:tc>
              </a:tr>
              <a:tr h="612924">
                <a:tc>
                  <a:txBody>
                    <a:bodyPr/>
                    <a:lstStyle/>
                    <a:p>
                      <a:pPr marL="0" marR="0" algn="ctr">
                        <a:spcBef>
                          <a:spcPts val="0"/>
                        </a:spcBef>
                        <a:spcAft>
                          <a:spcPts val="0"/>
                        </a:spcAft>
                      </a:pPr>
                      <a:r>
                        <a:rPr lang="en-US" sz="1700" dirty="0"/>
                        <a:t>Color</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Yellow</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Blue</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Red</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Green</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White</a:t>
                      </a:r>
                      <a:endParaRPr lang="en-US" sz="1700" dirty="0">
                        <a:latin typeface="Times New Roman"/>
                      </a:endParaRPr>
                    </a:p>
                  </a:txBody>
                  <a:tcPr marL="26377" marR="26377" marT="26377" marB="26377" anchor="ctr"/>
                </a:tc>
              </a:tr>
              <a:tr h="612924">
                <a:tc>
                  <a:txBody>
                    <a:bodyPr/>
                    <a:lstStyle/>
                    <a:p>
                      <a:pPr marL="0" marR="0" algn="ctr">
                        <a:spcBef>
                          <a:spcPts val="0"/>
                        </a:spcBef>
                        <a:spcAft>
                          <a:spcPts val="0"/>
                        </a:spcAft>
                      </a:pPr>
                      <a:r>
                        <a:rPr lang="en-US" sz="1700" dirty="0"/>
                        <a:t>Person</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Norwegian</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Dane</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Brit</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b="1" dirty="0">
                          <a:solidFill>
                            <a:schemeClr val="accent1"/>
                          </a:solidFill>
                        </a:rPr>
                        <a:t>GERMAN</a:t>
                      </a:r>
                      <a:endParaRPr lang="en-US" sz="1700" b="1" dirty="0">
                        <a:solidFill>
                          <a:schemeClr val="accent1"/>
                        </a:solidFill>
                        <a:latin typeface="Times New Roman"/>
                      </a:endParaRPr>
                    </a:p>
                  </a:txBody>
                  <a:tcPr marL="26377" marR="26377" marT="26377" marB="26377" anchor="ctr"/>
                </a:tc>
                <a:tc>
                  <a:txBody>
                    <a:bodyPr/>
                    <a:lstStyle/>
                    <a:p>
                      <a:pPr marL="0" marR="0" algn="ctr">
                        <a:spcBef>
                          <a:spcPts val="0"/>
                        </a:spcBef>
                        <a:spcAft>
                          <a:spcPts val="0"/>
                        </a:spcAft>
                      </a:pPr>
                      <a:r>
                        <a:rPr lang="en-US" sz="1700" dirty="0"/>
                        <a:t>Swede</a:t>
                      </a:r>
                      <a:endParaRPr lang="en-US" sz="1700" dirty="0">
                        <a:latin typeface="Times New Roman"/>
                      </a:endParaRPr>
                    </a:p>
                  </a:txBody>
                  <a:tcPr marL="26377" marR="26377" marT="26377" marB="26377" anchor="ctr"/>
                </a:tc>
              </a:tr>
              <a:tr h="612924">
                <a:tc>
                  <a:txBody>
                    <a:bodyPr/>
                    <a:lstStyle/>
                    <a:p>
                      <a:pPr marL="0" marR="0" algn="ctr">
                        <a:spcBef>
                          <a:spcPts val="0"/>
                        </a:spcBef>
                        <a:spcAft>
                          <a:spcPts val="0"/>
                        </a:spcAft>
                      </a:pPr>
                      <a:r>
                        <a:rPr lang="en-US" sz="1700" dirty="0"/>
                        <a:t>Drink</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Water</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Tea</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Milk</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Coffee</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Beer</a:t>
                      </a:r>
                      <a:endParaRPr lang="en-US" sz="1700" dirty="0">
                        <a:latin typeface="Times New Roman"/>
                      </a:endParaRPr>
                    </a:p>
                  </a:txBody>
                  <a:tcPr marL="26377" marR="26377" marT="26377" marB="26377" anchor="ctr"/>
                </a:tc>
              </a:tr>
              <a:tr h="612924">
                <a:tc>
                  <a:txBody>
                    <a:bodyPr/>
                    <a:lstStyle/>
                    <a:p>
                      <a:pPr marL="0" marR="0" algn="ctr">
                        <a:spcBef>
                          <a:spcPts val="0"/>
                        </a:spcBef>
                        <a:spcAft>
                          <a:spcPts val="0"/>
                        </a:spcAft>
                      </a:pPr>
                      <a:r>
                        <a:rPr lang="en-US" sz="1700" dirty="0"/>
                        <a:t>Smoke</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Dunhill</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Blends</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Pall Mall</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Prince</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Blue-masters</a:t>
                      </a:r>
                      <a:endParaRPr lang="en-US" sz="1700" dirty="0">
                        <a:latin typeface="Times New Roman"/>
                      </a:endParaRPr>
                    </a:p>
                  </a:txBody>
                  <a:tcPr marL="26377" marR="26377" marT="26377" marB="26377" anchor="ctr"/>
                </a:tc>
              </a:tr>
              <a:tr h="612924">
                <a:tc>
                  <a:txBody>
                    <a:bodyPr/>
                    <a:lstStyle/>
                    <a:p>
                      <a:pPr marL="0" marR="0" algn="ctr">
                        <a:spcBef>
                          <a:spcPts val="0"/>
                        </a:spcBef>
                        <a:spcAft>
                          <a:spcPts val="0"/>
                        </a:spcAft>
                      </a:pPr>
                      <a:r>
                        <a:rPr lang="en-US" sz="1700" dirty="0"/>
                        <a:t>Pet</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Cats</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Horse</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dirty="0"/>
                        <a:t>Birds</a:t>
                      </a:r>
                      <a:endParaRPr lang="en-US" sz="1700" dirty="0">
                        <a:latin typeface="Times New Roman"/>
                      </a:endParaRPr>
                    </a:p>
                  </a:txBody>
                  <a:tcPr marL="26377" marR="26377" marT="26377" marB="26377" anchor="ctr"/>
                </a:tc>
                <a:tc>
                  <a:txBody>
                    <a:bodyPr/>
                    <a:lstStyle/>
                    <a:p>
                      <a:pPr marL="0" marR="0" algn="ctr">
                        <a:spcBef>
                          <a:spcPts val="0"/>
                        </a:spcBef>
                        <a:spcAft>
                          <a:spcPts val="0"/>
                        </a:spcAft>
                      </a:pPr>
                      <a:r>
                        <a:rPr lang="en-US" sz="1700" b="1" dirty="0" smtClean="0">
                          <a:solidFill>
                            <a:schemeClr val="accent1"/>
                          </a:solidFill>
                        </a:rPr>
                        <a:t>FISH</a:t>
                      </a:r>
                      <a:endParaRPr lang="en-US" sz="1700" b="1" dirty="0">
                        <a:solidFill>
                          <a:schemeClr val="accent1"/>
                        </a:solidFill>
                        <a:latin typeface="Times New Roman"/>
                      </a:endParaRPr>
                    </a:p>
                  </a:txBody>
                  <a:tcPr marL="26377" marR="26377" marT="26377" marB="26377" anchor="ctr"/>
                </a:tc>
                <a:tc>
                  <a:txBody>
                    <a:bodyPr/>
                    <a:lstStyle/>
                    <a:p>
                      <a:pPr marL="0" marR="0" algn="ctr">
                        <a:spcBef>
                          <a:spcPts val="0"/>
                        </a:spcBef>
                        <a:spcAft>
                          <a:spcPts val="0"/>
                        </a:spcAft>
                      </a:pPr>
                      <a:r>
                        <a:rPr lang="en-US" sz="1700" dirty="0"/>
                        <a:t>Dogs</a:t>
                      </a:r>
                      <a:endParaRPr lang="en-US" sz="1700" dirty="0">
                        <a:latin typeface="Times New Roman"/>
                      </a:endParaRPr>
                    </a:p>
                  </a:txBody>
                  <a:tcPr marL="26377" marR="26377" marT="26377" marB="26377" anchor="ctr"/>
                </a:tc>
              </a:tr>
            </a:tbl>
          </a:graphicData>
        </a:graphic>
      </p:graphicFrame>
      <p:sp>
        <p:nvSpPr>
          <p:cNvPr id="6" name="TextBox 5"/>
          <p:cNvSpPr txBox="1"/>
          <p:nvPr/>
        </p:nvSpPr>
        <p:spPr>
          <a:xfrm>
            <a:off x="3962400" y="5410200"/>
            <a:ext cx="3657600" cy="35394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700" dirty="0"/>
              <a:t>Difficulty </a:t>
            </a:r>
            <a:r>
              <a:rPr lang="en-US" sz="1700" dirty="0" smtClean="0"/>
              <a:t>lies in thinking in </a:t>
            </a:r>
            <a:r>
              <a:rPr lang="en-US" sz="1700" dirty="0"/>
              <a:t>6 d</a:t>
            </a:r>
            <a:r>
              <a:rPr lang="en-US" sz="1700" dirty="0" smtClean="0"/>
              <a:t>irections</a:t>
            </a:r>
            <a:endParaRPr lang="en-US" sz="1700" dirty="0"/>
          </a:p>
        </p:txBody>
      </p:sp>
      <p:cxnSp>
        <p:nvCxnSpPr>
          <p:cNvPr id="8" name="Straight Arrow Connector 7"/>
          <p:cNvCxnSpPr>
            <a:stCxn id="6" idx="0"/>
          </p:cNvCxnSpPr>
          <p:nvPr/>
        </p:nvCxnSpPr>
        <p:spPr>
          <a:xfrm flipV="1">
            <a:off x="5791200" y="4724400"/>
            <a:ext cx="1219200" cy="6858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0932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did we </a:t>
            </a:r>
            <a:r>
              <a:rPr lang="en-US" dirty="0" smtClean="0"/>
              <a:t>face the difficulty </a:t>
            </a:r>
            <a:r>
              <a:rPr lang="en-US" dirty="0"/>
              <a:t>?</a:t>
            </a:r>
          </a:p>
        </p:txBody>
      </p:sp>
      <p:sp>
        <p:nvSpPr>
          <p:cNvPr id="3" name="Content Placeholder 2"/>
          <p:cNvSpPr>
            <a:spLocks noGrp="1"/>
          </p:cNvSpPr>
          <p:nvPr>
            <p:ph idx="1"/>
          </p:nvPr>
        </p:nvSpPr>
        <p:spPr/>
        <p:txBody>
          <a:bodyPr/>
          <a:lstStyle/>
          <a:p>
            <a:pPr lvl="1"/>
            <a:r>
              <a:rPr lang="en-US" dirty="0"/>
              <a:t>The previous problem had  6 dimensions –</a:t>
            </a:r>
          </a:p>
          <a:p>
            <a:pPr lvl="1"/>
            <a:r>
              <a:rPr lang="en-US" dirty="0"/>
              <a:t>First 5 </a:t>
            </a:r>
            <a:r>
              <a:rPr lang="en-US" dirty="0" smtClean="0"/>
              <a:t>can be </a:t>
            </a:r>
            <a:r>
              <a:rPr lang="en-US" dirty="0"/>
              <a:t>guessed </a:t>
            </a:r>
            <a:r>
              <a:rPr lang="en-US" dirty="0" smtClean="0"/>
              <a:t>easily </a:t>
            </a:r>
            <a:endParaRPr lang="en-US" dirty="0"/>
          </a:p>
          <a:p>
            <a:pPr lvl="2"/>
            <a:r>
              <a:rPr lang="en-US" dirty="0"/>
              <a:t>Position is also a Dimension </a:t>
            </a:r>
          </a:p>
          <a:p>
            <a:pPr lvl="2"/>
            <a:r>
              <a:rPr lang="en-US" dirty="0"/>
              <a:t>What about Difficulty level of Data with 150 Dimensions</a:t>
            </a:r>
          </a:p>
          <a:p>
            <a:endParaRPr lang="en-US" dirty="0"/>
          </a:p>
        </p:txBody>
      </p:sp>
      <p:sp>
        <p:nvSpPr>
          <p:cNvPr id="4" name="Slide Number Placeholder 3"/>
          <p:cNvSpPr>
            <a:spLocks noGrp="1"/>
          </p:cNvSpPr>
          <p:nvPr>
            <p:ph type="sldNum" sz="quarter" idx="12"/>
          </p:nvPr>
        </p:nvSpPr>
        <p:spPr/>
        <p:txBody>
          <a:bodyPr/>
          <a:lstStyle/>
          <a:p>
            <a:fld id="{5A0614AE-7DA6-4443-9A06-FA7BD7CD666D}" type="slidenum">
              <a:rPr lang="en-US" smtClean="0"/>
              <a:pPr/>
              <a:t>8</a:t>
            </a:fld>
            <a:endParaRPr lang="en-US" dirty="0"/>
          </a:p>
        </p:txBody>
      </p:sp>
    </p:spTree>
    <p:extLst>
      <p:ext uri="{BB962C8B-B14F-4D97-AF65-F5344CB8AC3E}">
        <p14:creationId xmlns:p14="http://schemas.microsoft.com/office/powerpoint/2010/main" val="3807575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u Pristine Font Typ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15566</TotalTime>
  <Words>2920</Words>
  <Application>Microsoft Office PowerPoint</Application>
  <PresentationFormat>A4 Paper (210x297 mm)</PresentationFormat>
  <Paragraphs>432</Paragraphs>
  <Slides>61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Times New Roman</vt:lpstr>
      <vt:lpstr>Wingdings</vt:lpstr>
      <vt:lpstr>Office Theme</vt:lpstr>
      <vt:lpstr>PowerPoint Presentation</vt:lpstr>
      <vt:lpstr>How many 9s in the grid below?</vt:lpstr>
      <vt:lpstr>Is it easier to count now? </vt:lpstr>
      <vt:lpstr>PowerPoint Presentation</vt:lpstr>
      <vt:lpstr>Einstein puzzle</vt:lpstr>
      <vt:lpstr>The constraints are -</vt:lpstr>
      <vt:lpstr>Where did we face the difficulty?</vt:lpstr>
      <vt:lpstr>Solution to the question </vt:lpstr>
      <vt:lpstr>Why did we face the difficulty ?</vt:lpstr>
      <vt:lpstr>Why data visualization?</vt:lpstr>
      <vt:lpstr>Why is it important?</vt:lpstr>
      <vt:lpstr>Anscombe’s Quartet</vt:lpstr>
      <vt:lpstr>What is Data Visualization?</vt:lpstr>
      <vt:lpstr>Visualization Goals</vt:lpstr>
      <vt:lpstr>Three Functions of Visualization</vt:lpstr>
      <vt:lpstr>Objectives of Data Visualization</vt:lpstr>
      <vt:lpstr>PowerPoint Presentation</vt:lpstr>
      <vt:lpstr>Bar Chart</vt:lpstr>
      <vt:lpstr>Line Chart</vt:lpstr>
      <vt:lpstr>Scatter Chart</vt:lpstr>
      <vt:lpstr>Bubble Chart</vt:lpstr>
      <vt:lpstr>Cartogram</vt:lpstr>
      <vt:lpstr>Histogram</vt:lpstr>
      <vt:lpstr>Box and whisker plot</vt:lpstr>
      <vt:lpstr>Waterfall chart</vt:lpstr>
      <vt:lpstr>Forming Analytical Patterns Out of Preattentive Attributes </vt:lpstr>
      <vt:lpstr>PowerPoint Presentation</vt:lpstr>
      <vt:lpstr>Common Data Visualization Issues</vt:lpstr>
      <vt:lpstr>KDD (Knowledge Discovery in Databases) Process for Data Visualization</vt:lpstr>
      <vt:lpstr>Data Visualization Best Practices</vt:lpstr>
      <vt:lpstr>Data Visualization Best Practices</vt:lpstr>
      <vt:lpstr>Data visualization tools</vt:lpstr>
      <vt:lpstr>Tableau?</vt:lpstr>
      <vt:lpstr>Prerequisites</vt:lpstr>
      <vt:lpstr>Sample Tableau Dashboards</vt:lpstr>
      <vt:lpstr>Sample Tableau Dashboards</vt:lpstr>
      <vt:lpstr>Tableau Products</vt:lpstr>
      <vt:lpstr>Tableau Timeline</vt:lpstr>
      <vt:lpstr>Overall Product Score vs. Ease of Use</vt:lpstr>
      <vt:lpstr>Install tableau </vt:lpstr>
      <vt:lpstr>Sample Workbooks</vt:lpstr>
      <vt:lpstr>View</vt:lpstr>
      <vt:lpstr>Tableau Files and File types</vt:lpstr>
      <vt:lpstr>Tableau Files and File types</vt:lpstr>
      <vt:lpstr>Connect to data</vt:lpstr>
      <vt:lpstr>Connect to data (Cont’d…)</vt:lpstr>
      <vt:lpstr>Dimensions and Measures</vt:lpstr>
      <vt:lpstr>Data Types</vt:lpstr>
      <vt:lpstr>Rows and Columns Shelves</vt:lpstr>
      <vt:lpstr>Rows and Columns Shelves (Cont’d…)</vt:lpstr>
      <vt:lpstr>Show me: Charts</vt:lpstr>
      <vt:lpstr>Show Me: Charts (Cont’d…)</vt:lpstr>
      <vt:lpstr>The Marks Card</vt:lpstr>
      <vt:lpstr>The Marks Card (Cont’d…)</vt:lpstr>
      <vt:lpstr>Filters</vt:lpstr>
      <vt:lpstr>Dashboard</vt:lpstr>
      <vt:lpstr>Dashboard (Cont’d…)</vt:lpstr>
      <vt:lpstr>Dashboard (Cont’d…)</vt:lpstr>
      <vt:lpstr>Dashboard: Example</vt:lpstr>
      <vt:lpstr>Advanced Topics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Anindya Chatterjee</cp:lastModifiedBy>
  <cp:revision>429</cp:revision>
  <dcterms:created xsi:type="dcterms:W3CDTF">2012-03-13T16:05:56Z</dcterms:created>
  <dcterms:modified xsi:type="dcterms:W3CDTF">2016-11-27T17:49:19Z</dcterms:modified>
</cp:coreProperties>
</file>